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86" r:id="rId2"/>
    <p:sldMasterId id="2147483698" r:id="rId3"/>
  </p:sldMasterIdLst>
  <p:notesMasterIdLst>
    <p:notesMasterId r:id="rId16"/>
  </p:notesMasterIdLst>
  <p:handoutMasterIdLst>
    <p:handoutMasterId r:id="rId17"/>
  </p:handoutMasterIdLst>
  <p:sldIdLst>
    <p:sldId id="502" r:id="rId4"/>
    <p:sldId id="509" r:id="rId5"/>
    <p:sldId id="552" r:id="rId6"/>
    <p:sldId id="526" r:id="rId7"/>
    <p:sldId id="580" r:id="rId8"/>
    <p:sldId id="561" r:id="rId9"/>
    <p:sldId id="575" r:id="rId10"/>
    <p:sldId id="553" r:id="rId11"/>
    <p:sldId id="569" r:id="rId12"/>
    <p:sldId id="573" r:id="rId13"/>
    <p:sldId id="579" r:id="rId14"/>
    <p:sldId id="571" r:id="rId15"/>
  </p:sldIdLst>
  <p:sldSz cx="9144000" cy="6858000" type="screen4x3"/>
  <p:notesSz cx="7010400" cy="9296400"/>
  <p:custDataLst>
    <p:tags r:id="rId18"/>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60000"/>
    <a:srgbClr val="F0F0E2"/>
    <a:srgbClr val="6C0000"/>
    <a:srgbClr val="800000"/>
    <a:srgbClr val="993300"/>
    <a:srgbClr val="990000"/>
    <a:srgbClr val="D0CFA1"/>
    <a:srgbClr val="7ABC32"/>
    <a:srgbClr val="335C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74723" autoAdjust="0"/>
  </p:normalViewPr>
  <p:slideViewPr>
    <p:cSldViewPr snapToObjects="1">
      <p:cViewPr>
        <p:scale>
          <a:sx n="95" d="100"/>
          <a:sy n="95" d="100"/>
        </p:scale>
        <p:origin x="-494" y="221"/>
      </p:cViewPr>
      <p:guideLst>
        <p:guide orient="horz" pos="720"/>
        <p:guide pos="2928"/>
      </p:guideLst>
    </p:cSldViewPr>
  </p:slideViewPr>
  <p:outlineViewPr>
    <p:cViewPr>
      <p:scale>
        <a:sx n="25" d="100"/>
        <a:sy n="25" d="100"/>
      </p:scale>
      <p:origin x="0" y="3786"/>
    </p:cViewPr>
    <p:sldLst>
      <p:sld r:id="rId1" collapse="1"/>
    </p:sldLst>
  </p:outlineViewPr>
  <p:notesTextViewPr>
    <p:cViewPr>
      <p:scale>
        <a:sx n="100" d="100"/>
        <a:sy n="100" d="100"/>
      </p:scale>
      <p:origin x="0" y="0"/>
    </p:cViewPr>
  </p:notesTextViewPr>
  <p:sorterViewPr>
    <p:cViewPr>
      <p:scale>
        <a:sx n="110" d="100"/>
        <a:sy n="110" d="100"/>
      </p:scale>
      <p:origin x="0" y="576"/>
    </p:cViewPr>
  </p:sorterViewPr>
  <p:notesViewPr>
    <p:cSldViewPr snapToObjects="1">
      <p:cViewPr>
        <p:scale>
          <a:sx n="75" d="100"/>
          <a:sy n="75" d="100"/>
        </p:scale>
        <p:origin x="-3252" y="-3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6" y="4416426"/>
            <a:ext cx="5607050" cy="4183063"/>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89" eaLnBrk="0" hangingPunct="0">
              <a:defRPr>
                <a:solidFill>
                  <a:schemeClr val="tx1"/>
                </a:solidFill>
                <a:latin typeface="Verdana" pitchFamily="34" charset="0"/>
              </a:defRPr>
            </a:lvl1pPr>
            <a:lvl2pPr marL="742841" indent="-285708" defTabSz="923789" eaLnBrk="0" hangingPunct="0">
              <a:defRPr>
                <a:solidFill>
                  <a:schemeClr val="tx1"/>
                </a:solidFill>
                <a:latin typeface="Verdana" pitchFamily="34" charset="0"/>
              </a:defRPr>
            </a:lvl2pPr>
            <a:lvl3pPr marL="1142833" indent="-228567" defTabSz="923789" eaLnBrk="0" hangingPunct="0">
              <a:defRPr>
                <a:solidFill>
                  <a:schemeClr val="tx1"/>
                </a:solidFill>
                <a:latin typeface="Verdana" pitchFamily="34" charset="0"/>
              </a:defRPr>
            </a:lvl3pPr>
            <a:lvl4pPr marL="1599965" indent="-228567" defTabSz="923789" eaLnBrk="0" hangingPunct="0">
              <a:defRPr>
                <a:solidFill>
                  <a:schemeClr val="tx1"/>
                </a:solidFill>
                <a:latin typeface="Verdana" pitchFamily="34" charset="0"/>
              </a:defRPr>
            </a:lvl4pPr>
            <a:lvl5pPr marL="2057099" indent="-228567" defTabSz="923789" eaLnBrk="0" hangingPunct="0">
              <a:defRPr>
                <a:solidFill>
                  <a:schemeClr val="tx1"/>
                </a:solidFill>
                <a:latin typeface="Verdana" pitchFamily="34" charset="0"/>
              </a:defRPr>
            </a:lvl5pPr>
            <a:lvl6pPr marL="2514232" indent="-228567" defTabSz="923789" eaLnBrk="0" fontAlgn="base" hangingPunct="0">
              <a:lnSpc>
                <a:spcPct val="90000"/>
              </a:lnSpc>
              <a:spcBef>
                <a:spcPct val="0"/>
              </a:spcBef>
              <a:spcAft>
                <a:spcPct val="37000"/>
              </a:spcAft>
              <a:defRPr>
                <a:solidFill>
                  <a:schemeClr val="tx1"/>
                </a:solidFill>
                <a:latin typeface="Verdana" pitchFamily="34" charset="0"/>
              </a:defRPr>
            </a:lvl6pPr>
            <a:lvl7pPr marL="2971364" indent="-228567" defTabSz="923789" eaLnBrk="0" fontAlgn="base" hangingPunct="0">
              <a:lnSpc>
                <a:spcPct val="90000"/>
              </a:lnSpc>
              <a:spcBef>
                <a:spcPct val="0"/>
              </a:spcBef>
              <a:spcAft>
                <a:spcPct val="37000"/>
              </a:spcAft>
              <a:defRPr>
                <a:solidFill>
                  <a:schemeClr val="tx1"/>
                </a:solidFill>
                <a:latin typeface="Verdana" pitchFamily="34" charset="0"/>
              </a:defRPr>
            </a:lvl7pPr>
            <a:lvl8pPr marL="3428498" indent="-228567" defTabSz="923789" eaLnBrk="0" fontAlgn="base" hangingPunct="0">
              <a:lnSpc>
                <a:spcPct val="90000"/>
              </a:lnSpc>
              <a:spcBef>
                <a:spcPct val="0"/>
              </a:spcBef>
              <a:spcAft>
                <a:spcPct val="37000"/>
              </a:spcAft>
              <a:defRPr>
                <a:solidFill>
                  <a:schemeClr val="tx1"/>
                </a:solidFill>
                <a:latin typeface="Verdana" pitchFamily="34" charset="0"/>
              </a:defRPr>
            </a:lvl8pPr>
            <a:lvl9pPr marL="3885630" indent="-228567" defTabSz="923789"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10</a:t>
            </a:fld>
            <a:endParaRPr lang="en-CA"/>
          </a:p>
        </p:txBody>
      </p:sp>
    </p:spTree>
    <p:extLst>
      <p:ext uri="{BB962C8B-B14F-4D97-AF65-F5344CB8AC3E}">
        <p14:creationId xmlns:p14="http://schemas.microsoft.com/office/powerpoint/2010/main" val="669809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11</a:t>
            </a:fld>
            <a:endParaRPr lang="en-CA"/>
          </a:p>
        </p:txBody>
      </p:sp>
    </p:spTree>
    <p:extLst>
      <p:ext uri="{BB962C8B-B14F-4D97-AF65-F5344CB8AC3E}">
        <p14:creationId xmlns:p14="http://schemas.microsoft.com/office/powerpoint/2010/main" val="1634875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12</a:t>
            </a:fld>
            <a:endParaRPr lang="en-CA"/>
          </a:p>
        </p:txBody>
      </p:sp>
    </p:spTree>
    <p:extLst>
      <p:ext uri="{BB962C8B-B14F-4D97-AF65-F5344CB8AC3E}">
        <p14:creationId xmlns:p14="http://schemas.microsoft.com/office/powerpoint/2010/main" val="134490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2</a:t>
            </a:fld>
            <a:endParaRPr lang="en-CA"/>
          </a:p>
        </p:txBody>
      </p:sp>
    </p:spTree>
    <p:extLst>
      <p:ext uri="{BB962C8B-B14F-4D97-AF65-F5344CB8AC3E}">
        <p14:creationId xmlns:p14="http://schemas.microsoft.com/office/powerpoint/2010/main" val="3262241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3</a:t>
            </a:fld>
            <a:endParaRPr lang="en-CA"/>
          </a:p>
        </p:txBody>
      </p:sp>
    </p:spTree>
    <p:extLst>
      <p:ext uri="{BB962C8B-B14F-4D97-AF65-F5344CB8AC3E}">
        <p14:creationId xmlns:p14="http://schemas.microsoft.com/office/powerpoint/2010/main" val="3106964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873766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0F6EA7-64E1-46C3-BF32-B3BDCE523F0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12043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200" dirty="0">
              <a:solidFill>
                <a:srgbClr val="000000"/>
              </a:solidFill>
              <a:latin typeface="Calibri" panose="020F0502020204030204" pitchFamily="34" charset="0"/>
              <a:cs typeface="Simplified Arabic" panose="02020603050405020304" pitchFamily="18" charset="-78"/>
            </a:endParaRPr>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6</a:t>
            </a:fld>
            <a:endParaRPr lang="en-CA"/>
          </a:p>
        </p:txBody>
      </p:sp>
    </p:spTree>
    <p:extLst>
      <p:ext uri="{BB962C8B-B14F-4D97-AF65-F5344CB8AC3E}">
        <p14:creationId xmlns:p14="http://schemas.microsoft.com/office/powerpoint/2010/main" val="1465769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937302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8</a:t>
            </a:fld>
            <a:endParaRPr lang="en-CA"/>
          </a:p>
        </p:txBody>
      </p:sp>
    </p:spTree>
    <p:extLst>
      <p:ext uri="{BB962C8B-B14F-4D97-AF65-F5344CB8AC3E}">
        <p14:creationId xmlns:p14="http://schemas.microsoft.com/office/powerpoint/2010/main" val="1981349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9</a:t>
            </a:fld>
            <a:endParaRPr lang="en-CA"/>
          </a:p>
        </p:txBody>
      </p:sp>
    </p:spTree>
    <p:extLst>
      <p:ext uri="{BB962C8B-B14F-4D97-AF65-F5344CB8AC3E}">
        <p14:creationId xmlns:p14="http://schemas.microsoft.com/office/powerpoint/2010/main" val="198134959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40" name="Picture 16" descr="\\creative\media$\GRAPHICS 2018\Corporate Branding - Templates\Templates - Powerpoint\Resources\PPT-ISC-cover-blue-al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25" y="-34290"/>
            <a:ext cx="9189720" cy="68922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reative\media$\LOGOS\00-ALL FIPS\FIPS - Canada Wordmark\PNG\Canada_C.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22920" y="6525360"/>
            <a:ext cx="925830" cy="236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reative\media$\GRAPHICS 2018\Corporate Branding - Templates\FIPs\READY FIPS - ISC\PNG\ISC-SAC-FIP-colour-re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33350" y="152400"/>
            <a:ext cx="2311090" cy="165477"/>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reative\media$\GRAPHICS 2018\Corporate Branding - Templates\Templates - Powerpoint\Resources\PPT-ISC-Education.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722158" y="2514600"/>
            <a:ext cx="1193242"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reative\media$\GRAPHICS 2018\Corporate Branding - Templates\Templates - Powerpoint\Resources\PPT-ISC-Family.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119497" y="2020824"/>
            <a:ext cx="2271903" cy="2246376"/>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reative\media$\GRAPHICS 2018\Corporate Branding - Templates\Templates - Powerpoint\Resources\PPT-ISC-Health.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562600" y="304800"/>
            <a:ext cx="1697546" cy="172307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reative\media$\GRAPHICS 2018\Corporate Branding - Templates\Templates - Powerpoint\Resources\PPT-ISC-Infrastructure.pn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086600" y="685800"/>
            <a:ext cx="1633728" cy="1774127"/>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reative\media$\GRAPHICS 2018\Corporate Branding - Templates\Templates - Powerpoint\Resources\PPT-ISC-Water.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888670" y="3637597"/>
            <a:ext cx="1493330" cy="1467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E18F2-A75B-4836-B936-4E44D9535B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7099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E18F2-A75B-4836-B936-4E44D9535B76}"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698242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E18F2-A75B-4836-B936-4E44D9535B76}"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30238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E18F2-A75B-4836-B936-4E44D9535B76}"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39568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E18F2-A75B-4836-B936-4E44D9535B76}" type="datetimeFigureOut">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749496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18F2-A75B-4836-B936-4E44D9535B76}"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756635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18F2-A75B-4836-B936-4E44D9535B76}"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057304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94372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4035479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60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327093076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86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59668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876" y="2346325"/>
            <a:ext cx="6918325"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48601" y="2346325"/>
            <a:ext cx="6918325"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92765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4497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86778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00087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91176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03481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8371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663" y="403225"/>
            <a:ext cx="3497262" cy="8582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7875" y="403225"/>
            <a:ext cx="10339388" cy="858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6BA1F-4C2E-4BB6-8EBD-B9CF1CE1E94D}" type="datetimeFigureOut">
              <a:rPr lang="en-US" smtClean="0">
                <a:solidFill>
                  <a:prstClr val="black">
                    <a:tint val="75000"/>
                  </a:prstClr>
                </a:solidFill>
              </a:rPr>
              <a:pPr/>
              <a:t>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591D1-F38A-49AF-80E9-37D1D56B88C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516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8300" y="1308100"/>
            <a:ext cx="3822700" cy="49403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07408" y="1308101"/>
            <a:ext cx="3822192"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4588101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4075059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0828326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85800"/>
            <a:ext cx="4730750" cy="556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22338994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8076350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27983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13598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1" name="Picture 3" descr="\\creative\media$\GRAPHICS 2018\Corporate Branding - Templates\Templates - Powerpoint\Resources\PPT-ISC-P2-blue.jpg.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525" y="-34290"/>
            <a:ext cx="9189720" cy="689229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Insert section title</a:t>
            </a:r>
          </a:p>
        </p:txBody>
      </p:sp>
      <p:sp>
        <p:nvSpPr>
          <p:cNvPr id="1027" name="Rectangle 3"/>
          <p:cNvSpPr>
            <a:spLocks noGrp="1" noChangeArrowheads="1"/>
          </p:cNvSpPr>
          <p:nvPr>
            <p:ph type="body" idx="1"/>
          </p:nvPr>
        </p:nvSpPr>
        <p:spPr bwMode="auto">
          <a:xfrm>
            <a:off x="368300" y="13081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Click to edit master text styles</a:t>
            </a:r>
          </a:p>
          <a:p>
            <a:pPr lvl="1"/>
            <a:r>
              <a:rPr lang="en-CA" altLang="en-GB" dirty="0" smtClean="0"/>
              <a:t>Second level</a:t>
            </a:r>
          </a:p>
          <a:p>
            <a:pPr lvl="2"/>
            <a:r>
              <a:rPr lang="en-CA" altLang="en-GB" dirty="0" smtClean="0"/>
              <a:t>Third level</a:t>
            </a:r>
          </a:p>
          <a:p>
            <a:pPr lvl="3"/>
            <a:r>
              <a:rPr lang="en-CA" altLang="en-GB" dirty="0" smtClean="0"/>
              <a:t>Fourth level</a:t>
            </a:r>
          </a:p>
        </p:txBody>
      </p:sp>
      <p:sp>
        <p:nvSpPr>
          <p:cNvPr id="12"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pic>
        <p:nvPicPr>
          <p:cNvPr id="8" name="Picture 6" descr="\\creative\media$\GRAPHICS 2018\Corporate Branding - Templates\FIPs\READY FIPS - ISC\PNG\ISC-SAC-FIP-colour-reg.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33350" y="152400"/>
            <a:ext cx="2311090" cy="16547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timing>
    <p:tnLst>
      <p:par>
        <p:cTn id="1" dur="indefinite" restart="never" nodeType="tmRoot"/>
      </p:par>
    </p:tnLst>
  </p:timing>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E18F2-A75B-4836-B936-4E44D9535B76}" type="datetimeFigureOut">
              <a:rPr lang="en-US" smtClean="0"/>
              <a:t>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ABC79-298D-47EE-ADF8-742064065DD7}" type="slidenum">
              <a:rPr lang="en-US" smtClean="0"/>
              <a:t>‹#›</a:t>
            </a:fld>
            <a:endParaRPr lang="en-US"/>
          </a:p>
        </p:txBody>
      </p:sp>
    </p:spTree>
    <p:extLst>
      <p:ext uri="{BB962C8B-B14F-4D97-AF65-F5344CB8AC3E}">
        <p14:creationId xmlns:p14="http://schemas.microsoft.com/office/powerpoint/2010/main" val="167033839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lnSpc>
                <a:spcPct val="100000"/>
              </a:lnSpc>
              <a:spcBef>
                <a:spcPts val="0"/>
              </a:spcBef>
              <a:spcAft>
                <a:spcPts val="0"/>
              </a:spcAft>
            </a:pPr>
            <a:fld id="{5D46BA1F-4C2E-4BB6-8EBD-B9CF1CE1E94D}" type="datetimeFigureOut">
              <a:rPr lang="en-US" smtClean="0">
                <a:solidFill>
                  <a:prstClr val="black">
                    <a:tint val="75000"/>
                  </a:prstClr>
                </a:solidFill>
                <a:latin typeface="Calibri"/>
              </a:rPr>
              <a:pPr fontAlgn="auto">
                <a:lnSpc>
                  <a:spcPct val="100000"/>
                </a:lnSpc>
                <a:spcBef>
                  <a:spcPts val="0"/>
                </a:spcBef>
                <a:spcAft>
                  <a:spcPts val="0"/>
                </a:spcAft>
              </a:pPr>
              <a:t>2/5/2019</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lnSpc>
                <a:spcPct val="100000"/>
              </a:lnSpc>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lnSpc>
                <a:spcPct val="100000"/>
              </a:lnSpc>
              <a:spcBef>
                <a:spcPts val="0"/>
              </a:spcBef>
              <a:spcAft>
                <a:spcPts val="0"/>
              </a:spcAft>
            </a:pPr>
            <a:fld id="{16D591D1-F38A-49AF-80E9-37D1D56B88C7}" type="slidenum">
              <a:rPr lang="en-US" smtClean="0">
                <a:solidFill>
                  <a:prstClr val="black">
                    <a:tint val="75000"/>
                  </a:prstClr>
                </a:solidFill>
                <a:latin typeface="Calibri"/>
              </a:rPr>
              <a:pPr fontAlgn="auto">
                <a:lnSpc>
                  <a:spcPct val="100000"/>
                </a:lnSpc>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7861160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1371600" y="2986177"/>
            <a:ext cx="3505200" cy="442823"/>
          </a:xfrm>
          <a:noFill/>
        </p:spPr>
        <p:txBody>
          <a:bodyPr anchor="t"/>
          <a:lstStyle/>
          <a:p>
            <a:pPr marL="0" indent="0" eaLnBrk="1" hangingPunct="1">
              <a:lnSpc>
                <a:spcPct val="107000"/>
              </a:lnSpc>
              <a:spcAft>
                <a:spcPct val="0"/>
              </a:spcAft>
              <a:buNone/>
            </a:pPr>
            <a:r>
              <a:rPr lang="en-US" altLang="en-US" sz="1600" b="1" dirty="0" smtClean="0">
                <a:latin typeface="Calibri" panose="020F0502020204030204" pitchFamily="34" charset="0"/>
              </a:rPr>
              <a:t>Presentation for </a:t>
            </a:r>
            <a:br>
              <a:rPr lang="en-US" altLang="en-US" sz="1600" b="1" dirty="0" smtClean="0">
                <a:latin typeface="Calibri" panose="020F0502020204030204" pitchFamily="34" charset="0"/>
              </a:rPr>
            </a:br>
            <a:r>
              <a:rPr lang="en-US" altLang="en-US" sz="1600" b="1" dirty="0" smtClean="0">
                <a:latin typeface="Calibri" panose="020F0502020204030204" pitchFamily="34" charset="0"/>
              </a:rPr>
              <a:t>Webinar</a:t>
            </a:r>
          </a:p>
          <a:p>
            <a:pPr marL="0" indent="0" eaLnBrk="1" hangingPunct="1">
              <a:lnSpc>
                <a:spcPct val="107000"/>
              </a:lnSpc>
              <a:spcAft>
                <a:spcPct val="0"/>
              </a:spcAft>
              <a:buNone/>
            </a:pPr>
            <a:r>
              <a:rPr lang="en-US" altLang="en-US" sz="1600" b="1" dirty="0" smtClean="0">
                <a:latin typeface="Calibri" panose="020F0502020204030204" pitchFamily="34" charset="0"/>
              </a:rPr>
              <a:t>January 2019</a:t>
            </a:r>
          </a:p>
        </p:txBody>
      </p:sp>
      <p:sp>
        <p:nvSpPr>
          <p:cNvPr id="2" name="TextBox 1"/>
          <p:cNvSpPr txBox="1"/>
          <p:nvPr/>
        </p:nvSpPr>
        <p:spPr>
          <a:xfrm>
            <a:off x="304800" y="762000"/>
            <a:ext cx="4191000" cy="1815882"/>
          </a:xfrm>
          <a:prstGeom prst="rect">
            <a:avLst/>
          </a:prstGeom>
          <a:noFill/>
        </p:spPr>
        <p:txBody>
          <a:bodyPr wrap="square" rtlCol="0">
            <a:spAutoFit/>
          </a:bodyPr>
          <a:lstStyle/>
          <a:p>
            <a:pPr>
              <a:lnSpc>
                <a:spcPct val="100000"/>
              </a:lnSpc>
              <a:spcAft>
                <a:spcPts val="500"/>
              </a:spcAft>
            </a:pPr>
            <a:r>
              <a:rPr lang="en-US" sz="2800" dirty="0" smtClean="0">
                <a:solidFill>
                  <a:schemeClr val="bg1">
                    <a:lumMod val="10000"/>
                  </a:schemeClr>
                </a:solidFill>
                <a:latin typeface="Arial Black" panose="020B0A04020102020204" pitchFamily="34" charset="0"/>
              </a:rPr>
              <a:t>New Fiscal Relationship with First Nations:</a:t>
            </a:r>
            <a:br>
              <a:rPr lang="en-US" sz="2800" dirty="0" smtClean="0">
                <a:solidFill>
                  <a:schemeClr val="bg1">
                    <a:lumMod val="10000"/>
                  </a:schemeClr>
                </a:solidFill>
                <a:latin typeface="Arial Black" panose="020B0A04020102020204" pitchFamily="34" charset="0"/>
              </a:rPr>
            </a:br>
            <a:r>
              <a:rPr lang="en-US" sz="2800" dirty="0" smtClean="0">
                <a:solidFill>
                  <a:schemeClr val="bg1">
                    <a:lumMod val="10000"/>
                  </a:schemeClr>
                </a:solidFill>
                <a:latin typeface="Arial Black" panose="020B0A04020102020204" pitchFamily="34" charset="0"/>
              </a:rPr>
              <a:t>10-Year Grants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latin typeface="Calibri" panose="020F0502020204030204" pitchFamily="34" charset="0"/>
              </a:rPr>
              <a:t>Next</a:t>
            </a:r>
            <a:r>
              <a:rPr lang="fr-CA" dirty="0" smtClean="0">
                <a:latin typeface="Calibri" panose="020F0502020204030204" pitchFamily="34" charset="0"/>
              </a:rPr>
              <a:t> </a:t>
            </a:r>
            <a:r>
              <a:rPr lang="fr-CA" dirty="0" err="1" smtClean="0">
                <a:latin typeface="Calibri" panose="020F0502020204030204" pitchFamily="34" charset="0"/>
              </a:rPr>
              <a:t>Steps</a:t>
            </a:r>
            <a:r>
              <a:rPr lang="fr-CA" dirty="0" smtClean="0">
                <a:latin typeface="Calibri" panose="020F0502020204030204" pitchFamily="34" charset="0"/>
              </a:rPr>
              <a:t> – </a:t>
            </a:r>
            <a:r>
              <a:rPr lang="fr-CA" dirty="0" err="1" smtClean="0">
                <a:latin typeface="Calibri" panose="020F0502020204030204" pitchFamily="34" charset="0"/>
              </a:rPr>
              <a:t>Eligible</a:t>
            </a:r>
            <a:r>
              <a:rPr lang="fr-CA" dirty="0" smtClean="0">
                <a:latin typeface="Calibri" panose="020F0502020204030204" pitchFamily="34" charset="0"/>
              </a:rPr>
              <a:t> First Nations</a:t>
            </a:r>
            <a:endParaRPr lang="en-US" dirty="0">
              <a:latin typeface="Calibri" panose="020F0502020204030204" pitchFamily="34" charset="0"/>
            </a:endParaRPr>
          </a:p>
        </p:txBody>
      </p:sp>
      <p:sp>
        <p:nvSpPr>
          <p:cNvPr id="3" name="Content Placeholder 2"/>
          <p:cNvSpPr>
            <a:spLocks noGrp="1"/>
          </p:cNvSpPr>
          <p:nvPr>
            <p:ph idx="1"/>
          </p:nvPr>
        </p:nvSpPr>
        <p:spPr>
          <a:xfrm>
            <a:off x="368300" y="1219200"/>
            <a:ext cx="7861300" cy="5008563"/>
          </a:xfrm>
        </p:spPr>
        <p:txBody>
          <a:bodyPr/>
          <a:lstStyle/>
          <a:p>
            <a:r>
              <a:rPr lang="en-CA" b="1" i="1" dirty="0" smtClean="0">
                <a:latin typeface="Calibri" panose="020F0502020204030204" pitchFamily="34" charset="0"/>
              </a:rPr>
              <a:t>Eligible First Nations – </a:t>
            </a:r>
            <a:r>
              <a:rPr lang="en-CA" dirty="0" smtClean="0">
                <a:latin typeface="Calibri" panose="020F0502020204030204" pitchFamily="34" charset="0"/>
              </a:rPr>
              <a:t>First Nations that meet the eligibility criteria will </a:t>
            </a:r>
            <a:r>
              <a:rPr lang="en-CA" dirty="0">
                <a:latin typeface="Calibri" panose="020F0502020204030204" pitchFamily="34" charset="0"/>
              </a:rPr>
              <a:t>be notified and if they still wish to opt into the grant, a Funding agreement will be prepared. </a:t>
            </a:r>
          </a:p>
          <a:p>
            <a:r>
              <a:rPr lang="en-CA" b="1" i="1" dirty="0">
                <a:latin typeface="Calibri" panose="020F0502020204030204" pitchFamily="34" charset="0"/>
              </a:rPr>
              <a:t>Eligibility </a:t>
            </a:r>
            <a:r>
              <a:rPr lang="en-CA" b="1" i="1" dirty="0" smtClean="0">
                <a:latin typeface="Calibri" panose="020F0502020204030204" pitchFamily="34" charset="0"/>
              </a:rPr>
              <a:t>Criteria </a:t>
            </a:r>
            <a:r>
              <a:rPr lang="en-CA" b="1" i="1" dirty="0">
                <a:latin typeface="Calibri" panose="020F0502020204030204" pitchFamily="34" charset="0"/>
              </a:rPr>
              <a:t>– </a:t>
            </a:r>
            <a:r>
              <a:rPr lang="en-CA" b="1" i="1" dirty="0" smtClean="0">
                <a:latin typeface="Calibri" panose="020F0502020204030204" pitchFamily="34" charset="0"/>
              </a:rPr>
              <a:t> </a:t>
            </a:r>
            <a:r>
              <a:rPr lang="en-CA" dirty="0" smtClean="0">
                <a:latin typeface="Calibri" panose="020F0502020204030204" pitchFamily="34" charset="0"/>
              </a:rPr>
              <a:t>First Nations </a:t>
            </a:r>
            <a:r>
              <a:rPr lang="en-CA" dirty="0">
                <a:latin typeface="Calibri" panose="020F0502020204030204" pitchFamily="34" charset="0"/>
              </a:rPr>
              <a:t>will need to continue to meet the eligibility criteria throughout the term of the agreement, including the implementation of key provisions of their financial administration law or by-law. </a:t>
            </a:r>
          </a:p>
          <a:p>
            <a:r>
              <a:rPr lang="en-CA" b="1" i="1" dirty="0">
                <a:latin typeface="Calibri" panose="020F0502020204030204" pitchFamily="34" charset="0"/>
              </a:rPr>
              <a:t>Supports - </a:t>
            </a:r>
            <a:r>
              <a:rPr lang="en-CA" dirty="0" smtClean="0">
                <a:latin typeface="Calibri" panose="020F0502020204030204" pitchFamily="34" charset="0"/>
              </a:rPr>
              <a:t>First </a:t>
            </a:r>
            <a:r>
              <a:rPr lang="en-CA" dirty="0">
                <a:latin typeface="Calibri" panose="020F0502020204030204" pitchFamily="34" charset="0"/>
              </a:rPr>
              <a:t>Nations will continue to have access to FMB-developed tools, as well as advice and support. First Nations can also work with the Board to access their services in order to work towards acquiring Financial Performance Certification and the Financial Management Systems Certification</a:t>
            </a:r>
            <a:r>
              <a:rPr lang="en-CA" dirty="0" smtClean="0">
                <a:latin typeface="Calibri" panose="020F0502020204030204" pitchFamily="34" charset="0"/>
              </a:rPr>
              <a:t>.</a:t>
            </a:r>
            <a:r>
              <a:rPr lang="en-CA" dirty="0">
                <a:latin typeface="Calibri" panose="020F0502020204030204" pitchFamily="34" charset="0"/>
              </a:rPr>
              <a:t> </a:t>
            </a:r>
          </a:p>
          <a:p>
            <a:r>
              <a:rPr lang="en-CA" b="1" i="1" dirty="0" smtClean="0">
                <a:latin typeface="Calibri" panose="020F0502020204030204" pitchFamily="34" charset="0"/>
              </a:rPr>
              <a:t>Strengthening governance  –</a:t>
            </a:r>
            <a:r>
              <a:rPr lang="en-CA" b="1" dirty="0" smtClean="0">
                <a:latin typeface="Calibri" panose="020F0502020204030204" pitchFamily="34" charset="0"/>
              </a:rPr>
              <a:t>  </a:t>
            </a:r>
            <a:r>
              <a:rPr lang="en-CA" dirty="0" smtClean="0">
                <a:latin typeface="Calibri" panose="020F0502020204030204" pitchFamily="34" charset="0"/>
              </a:rPr>
              <a:t>First Nations can access funding from the Professional </a:t>
            </a:r>
            <a:r>
              <a:rPr lang="en-CA" dirty="0">
                <a:latin typeface="Calibri" panose="020F0502020204030204" pitchFamily="34" charset="0"/>
              </a:rPr>
              <a:t>and Institutional Development </a:t>
            </a:r>
            <a:r>
              <a:rPr lang="en-CA" dirty="0" smtClean="0">
                <a:latin typeface="Calibri" panose="020F0502020204030204" pitchFamily="34" charset="0"/>
              </a:rPr>
              <a:t>program. </a:t>
            </a:r>
            <a:r>
              <a:rPr lang="en-US" dirty="0">
                <a:latin typeface="Calibri" panose="020F0502020204030204" pitchFamily="34" charset="0"/>
              </a:rPr>
              <a:t>The </a:t>
            </a:r>
            <a:r>
              <a:rPr lang="en-US" dirty="0" smtClean="0">
                <a:latin typeface="Calibri" panose="020F0502020204030204" pitchFamily="34" charset="0"/>
              </a:rPr>
              <a:t>program is </a:t>
            </a:r>
            <a:r>
              <a:rPr lang="en-US" dirty="0">
                <a:latin typeface="Calibri" panose="020F0502020204030204" pitchFamily="34" charset="0"/>
              </a:rPr>
              <a:t>administered at the regional level and funds projects that will benefit the </a:t>
            </a:r>
            <a:r>
              <a:rPr lang="en-US" dirty="0" smtClean="0">
                <a:latin typeface="Calibri" panose="020F0502020204030204" pitchFamily="34" charset="0"/>
              </a:rPr>
              <a:t>capacity </a:t>
            </a:r>
            <a:r>
              <a:rPr lang="en-US" dirty="0">
                <a:latin typeface="Calibri" panose="020F0502020204030204" pitchFamily="34" charset="0"/>
              </a:rPr>
              <a:t>of communities to perform core </a:t>
            </a:r>
            <a:r>
              <a:rPr lang="en-US" dirty="0" smtClean="0">
                <a:latin typeface="Calibri" panose="020F0502020204030204" pitchFamily="34" charset="0"/>
              </a:rPr>
              <a:t>governance functions.</a:t>
            </a:r>
            <a:endParaRPr lang="en-CA" sz="2000" dirty="0">
              <a:latin typeface="Calibri" panose="020F0502020204030204" pitchFamily="34" charset="0"/>
            </a:endParaRPr>
          </a:p>
          <a:p>
            <a:pPr lvl="1">
              <a:spcAft>
                <a:spcPts val="300"/>
              </a:spcAft>
            </a:pPr>
            <a:endParaRPr lang="en-US" dirty="0" smtClean="0">
              <a:latin typeface="Calibri" panose="020F0502020204030204" pitchFamily="34" charset="0"/>
            </a:endParaRPr>
          </a:p>
          <a:p>
            <a:pPr marL="192088" lvl="1" indent="0">
              <a:spcAft>
                <a:spcPts val="600"/>
              </a:spcAft>
              <a:buNone/>
            </a:pPr>
            <a:endParaRPr lang="en-US" dirty="0" smtClean="0">
              <a:latin typeface="Calibri" panose="020F0502020204030204" pitchFamily="34" charset="0"/>
            </a:endParaRPr>
          </a:p>
          <a:p>
            <a:pPr marL="0" indent="0">
              <a:buNone/>
            </a:pPr>
            <a:endParaRPr lang="en-US" sz="2000" dirty="0">
              <a:latin typeface="Calibri" panose="020F0502020204030204" pitchFamily="34" charset="0"/>
            </a:endParaRPr>
          </a:p>
          <a:p>
            <a:endParaRPr lang="en-US" sz="2000" dirty="0">
              <a:latin typeface="Calibri" panose="020F0502020204030204" pitchFamily="34" charset="0"/>
            </a:endParaRP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10</a:t>
            </a:fld>
            <a:endParaRPr lang="en-CA" dirty="0"/>
          </a:p>
        </p:txBody>
      </p:sp>
    </p:spTree>
    <p:extLst>
      <p:ext uri="{BB962C8B-B14F-4D97-AF65-F5344CB8AC3E}">
        <p14:creationId xmlns:p14="http://schemas.microsoft.com/office/powerpoint/2010/main" val="4173082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latin typeface="Calibri" panose="020F0502020204030204" pitchFamily="34" charset="0"/>
              </a:rPr>
              <a:t>Next</a:t>
            </a:r>
            <a:r>
              <a:rPr lang="fr-CA" dirty="0">
                <a:latin typeface="Calibri" panose="020F0502020204030204" pitchFamily="34" charset="0"/>
              </a:rPr>
              <a:t> </a:t>
            </a:r>
            <a:r>
              <a:rPr lang="fr-CA" dirty="0" err="1">
                <a:latin typeface="Calibri" panose="020F0502020204030204" pitchFamily="34" charset="0"/>
              </a:rPr>
              <a:t>Steps</a:t>
            </a:r>
            <a:r>
              <a:rPr lang="fr-CA" dirty="0">
                <a:latin typeface="Calibri" panose="020F0502020204030204" pitchFamily="34" charset="0"/>
              </a:rPr>
              <a:t> </a:t>
            </a:r>
            <a:r>
              <a:rPr lang="fr-CA" dirty="0" smtClean="0">
                <a:latin typeface="Calibri" panose="020F0502020204030204" pitchFamily="34" charset="0"/>
              </a:rPr>
              <a:t>– First Nations </a:t>
            </a:r>
            <a:r>
              <a:rPr lang="fr-CA" dirty="0" err="1" smtClean="0">
                <a:latin typeface="Calibri" panose="020F0502020204030204" pitchFamily="34" charset="0"/>
              </a:rPr>
              <a:t>working</a:t>
            </a:r>
            <a:r>
              <a:rPr lang="fr-CA" dirty="0" smtClean="0">
                <a:latin typeface="Calibri" panose="020F0502020204030204" pitchFamily="34" charset="0"/>
              </a:rPr>
              <a:t> </a:t>
            </a:r>
            <a:r>
              <a:rPr lang="fr-CA" dirty="0" err="1" smtClean="0">
                <a:latin typeface="Calibri" panose="020F0502020204030204" pitchFamily="34" charset="0"/>
              </a:rPr>
              <a:t>towards</a:t>
            </a:r>
            <a:r>
              <a:rPr lang="fr-CA" dirty="0" smtClean="0">
                <a:latin typeface="Calibri" panose="020F0502020204030204" pitchFamily="34" charset="0"/>
              </a:rPr>
              <a:t> </a:t>
            </a:r>
            <a:r>
              <a:rPr lang="fr-CA" dirty="0" err="1" smtClean="0">
                <a:latin typeface="Calibri" panose="020F0502020204030204" pitchFamily="34" charset="0"/>
              </a:rPr>
              <a:t>eligbility</a:t>
            </a:r>
            <a:r>
              <a:rPr lang="fr-CA" dirty="0" smtClean="0">
                <a:latin typeface="Calibri" panose="020F0502020204030204" pitchFamily="34" charset="0"/>
              </a:rPr>
              <a:t> </a:t>
            </a:r>
            <a:r>
              <a:rPr lang="fr-CA" dirty="0" err="1" smtClean="0">
                <a:latin typeface="Calibri" panose="020F0502020204030204" pitchFamily="34" charset="0"/>
              </a:rPr>
              <a:t>criteria</a:t>
            </a:r>
            <a:endParaRPr lang="en-CA"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dirty="0">
                <a:latin typeface="Calibri" panose="020F0502020204030204" pitchFamily="34" charset="0"/>
              </a:rPr>
              <a:t>First Nations </a:t>
            </a:r>
            <a:r>
              <a:rPr lang="en-CA" dirty="0" smtClean="0">
                <a:latin typeface="Calibri" panose="020F0502020204030204" pitchFamily="34" charset="0"/>
              </a:rPr>
              <a:t>working towards meeting eligibility criteria can </a:t>
            </a:r>
            <a:r>
              <a:rPr lang="en-CA" dirty="0">
                <a:latin typeface="Calibri" panose="020F0502020204030204" pitchFamily="34" charset="0"/>
              </a:rPr>
              <a:t>continue to work with FMB. </a:t>
            </a:r>
            <a:endParaRPr lang="en-CA" dirty="0" smtClean="0">
              <a:latin typeface="Calibri" panose="020F0502020204030204" pitchFamily="34" charset="0"/>
            </a:endParaRPr>
          </a:p>
          <a:p>
            <a:pPr>
              <a:buFont typeface="Wingdings" panose="05000000000000000000" pitchFamily="2" charset="2"/>
              <a:buChar char="Ø"/>
            </a:pPr>
            <a:r>
              <a:rPr lang="en-CA" b="1" i="1" dirty="0" smtClean="0">
                <a:latin typeface="Calibri" panose="020F0502020204030204" pitchFamily="34" charset="0"/>
              </a:rPr>
              <a:t>The </a:t>
            </a:r>
            <a:r>
              <a:rPr lang="en-CA" b="1" i="1" dirty="0">
                <a:latin typeface="Calibri" panose="020F0502020204030204" pitchFamily="34" charset="0"/>
              </a:rPr>
              <a:t>Professional and Institutional Development Program </a:t>
            </a:r>
            <a:r>
              <a:rPr lang="en-CA" b="1" i="1" dirty="0" smtClean="0">
                <a:latin typeface="Calibri" panose="020F0502020204030204" pitchFamily="34" charset="0"/>
              </a:rPr>
              <a:t>- </a:t>
            </a:r>
            <a:r>
              <a:rPr lang="en-CA" dirty="0">
                <a:latin typeface="Calibri" panose="020F0502020204030204" pitchFamily="34" charset="0"/>
              </a:rPr>
              <a:t>All First Nations interested in developing their governance capacity can submit a project proposal through the Professional and Institutional Development Program. </a:t>
            </a:r>
            <a:r>
              <a:rPr lang="en-US" dirty="0">
                <a:latin typeface="Calibri" panose="020F0502020204030204" pitchFamily="34" charset="0"/>
              </a:rPr>
              <a:t>The program </a:t>
            </a:r>
            <a:r>
              <a:rPr lang="en-US" dirty="0" smtClean="0">
                <a:latin typeface="Calibri" panose="020F0502020204030204" pitchFamily="34" charset="0"/>
              </a:rPr>
              <a:t>funds </a:t>
            </a:r>
            <a:r>
              <a:rPr lang="en-US" dirty="0">
                <a:latin typeface="Calibri" panose="020F0502020204030204" pitchFamily="34" charset="0"/>
              </a:rPr>
              <a:t>projects that will benefit the capacity of communities to perform core governance </a:t>
            </a:r>
            <a:r>
              <a:rPr lang="en-US" dirty="0" smtClean="0">
                <a:latin typeface="Calibri" panose="020F0502020204030204" pitchFamily="34" charset="0"/>
              </a:rPr>
              <a:t>functions, including working towards meeting eligibility criteria.</a:t>
            </a:r>
            <a:r>
              <a:rPr lang="en-CA" dirty="0" smtClean="0">
                <a:latin typeface="Calibri" panose="020F0502020204030204" pitchFamily="34" charset="0"/>
              </a:rPr>
              <a:t> </a:t>
            </a:r>
          </a:p>
          <a:p>
            <a:pPr>
              <a:buFont typeface="Wingdings" panose="05000000000000000000" pitchFamily="2" charset="2"/>
              <a:buChar char="Ø"/>
            </a:pPr>
            <a:r>
              <a:rPr lang="en-CA" dirty="0" smtClean="0">
                <a:latin typeface="Calibri" panose="020F0502020204030204" pitchFamily="34" charset="0"/>
              </a:rPr>
              <a:t>All </a:t>
            </a:r>
            <a:r>
              <a:rPr lang="en-CA" dirty="0">
                <a:latin typeface="Calibri" panose="020F0502020204030204" pitchFamily="34" charset="0"/>
              </a:rPr>
              <a:t>First Nations are eligible for project-based funding under this Program, regardless of their interest in the 10-year Grant</a:t>
            </a:r>
            <a:r>
              <a:rPr lang="en-CA" dirty="0"/>
              <a:t>.</a:t>
            </a: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11</a:t>
            </a:fld>
            <a:endParaRPr lang="en-CA" dirty="0"/>
          </a:p>
        </p:txBody>
      </p:sp>
    </p:spTree>
    <p:extLst>
      <p:ext uri="{BB962C8B-B14F-4D97-AF65-F5344CB8AC3E}">
        <p14:creationId xmlns:p14="http://schemas.microsoft.com/office/powerpoint/2010/main" val="615344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848600" cy="304800"/>
          </a:xfrm>
        </p:spPr>
        <p:txBody>
          <a:bodyPr/>
          <a:lstStyle/>
          <a:p>
            <a:r>
              <a:rPr lang="en-CA" dirty="0" smtClean="0"/>
              <a:t>Summary of Roles and Responsibilities </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5353327"/>
              </p:ext>
            </p:extLst>
          </p:nvPr>
        </p:nvGraphicFramePr>
        <p:xfrm>
          <a:off x="228600" y="1107440"/>
          <a:ext cx="8686800" cy="5217160"/>
        </p:xfrm>
        <a:graphic>
          <a:graphicData uri="http://schemas.openxmlformats.org/drawingml/2006/table">
            <a:tbl>
              <a:tblPr firstRow="1" bandRow="1">
                <a:tableStyleId>{5202B0CA-FC54-4496-8BCA-5EF66A818D29}</a:tableStyleId>
              </a:tblPr>
              <a:tblGrid>
                <a:gridCol w="1371600"/>
                <a:gridCol w="3429000"/>
                <a:gridCol w="3886200"/>
              </a:tblGrid>
              <a:tr h="370840">
                <a:tc>
                  <a:txBody>
                    <a:bodyPr/>
                    <a:lstStyle/>
                    <a:p>
                      <a:endParaRPr lang="en-CA" sz="1400" dirty="0">
                        <a:latin typeface="Calibri" panose="020F0502020204030204" pitchFamily="34" charset="0"/>
                      </a:endParaRPr>
                    </a:p>
                  </a:txBody>
                  <a:tcPr/>
                </a:tc>
                <a:tc>
                  <a:txBody>
                    <a:bodyPr/>
                    <a:lstStyle/>
                    <a:p>
                      <a:pPr algn="ctr"/>
                      <a:r>
                        <a:rPr lang="en-CA" sz="1400" dirty="0" smtClean="0">
                          <a:latin typeface="Calibri" panose="020F0502020204030204" pitchFamily="34" charset="0"/>
                        </a:rPr>
                        <a:t>Eligibility Criteria and Application</a:t>
                      </a:r>
                      <a:endParaRPr lang="en-CA" sz="1400" dirty="0">
                        <a:latin typeface="Calibri" panose="020F0502020204030204" pitchFamily="34" charset="0"/>
                      </a:endParaRPr>
                    </a:p>
                  </a:txBody>
                  <a:tcPr/>
                </a:tc>
                <a:tc>
                  <a:txBody>
                    <a:bodyPr/>
                    <a:lstStyle/>
                    <a:p>
                      <a:pPr algn="ctr"/>
                      <a:r>
                        <a:rPr lang="en-CA" sz="1400" dirty="0" smtClean="0">
                          <a:latin typeface="Calibri" panose="020F0502020204030204" pitchFamily="34" charset="0"/>
                        </a:rPr>
                        <a:t>Implementation of Grants</a:t>
                      </a:r>
                      <a:endParaRPr lang="en-CA" sz="1400" dirty="0">
                        <a:latin typeface="Calibri" panose="020F0502020204030204" pitchFamily="34" charset="0"/>
                      </a:endParaRPr>
                    </a:p>
                  </a:txBody>
                  <a:tcPr/>
                </a:tc>
              </a:tr>
              <a:tr h="370840">
                <a:tc>
                  <a:txBody>
                    <a:bodyPr/>
                    <a:lstStyle/>
                    <a:p>
                      <a:r>
                        <a:rPr lang="en-CA" sz="1400" dirty="0" smtClean="0">
                          <a:latin typeface="Calibri" panose="020F0502020204030204" pitchFamily="34" charset="0"/>
                        </a:rPr>
                        <a:t>First Nation Governments</a:t>
                      </a:r>
                      <a:endParaRPr lang="en-CA" sz="1400" b="1" dirty="0">
                        <a:latin typeface="Calibri" panose="020F0502020204030204" pitchFamily="34" charset="0"/>
                      </a:endParaRPr>
                    </a:p>
                  </a:txBody>
                  <a:tcPr/>
                </a:tc>
                <a:tc>
                  <a:txBody>
                    <a:bodyPr/>
                    <a:lstStyle/>
                    <a:p>
                      <a:pPr marL="171450" indent="-171450" algn="l" defTabSz="914400" rtl="0" eaLnBrk="1" latinLnBrk="0" hangingPunct="1">
                        <a:buFont typeface="Arial" panose="020B0604020202020204" pitchFamily="34" charset="0"/>
                        <a:buChar char="•"/>
                      </a:pPr>
                      <a:r>
                        <a:rPr lang="en-CA" sz="1400" kern="1200" dirty="0" smtClean="0">
                          <a:solidFill>
                            <a:schemeClr val="dk1"/>
                          </a:solidFill>
                          <a:latin typeface="Calibri" panose="020F0502020204030204" pitchFamily="34" charset="0"/>
                          <a:ea typeface="+mn-ea"/>
                          <a:cs typeface="+mn-cs"/>
                        </a:rPr>
                        <a:t>Choose path for adopting FAL or FAB, if required </a:t>
                      </a:r>
                    </a:p>
                    <a:p>
                      <a:pPr marL="171450" indent="-171450" algn="l" defTabSz="914400" rtl="0" eaLnBrk="1" latinLnBrk="0" hangingPunct="1">
                        <a:buFont typeface="Arial" panose="020B0604020202020204" pitchFamily="34" charset="0"/>
                        <a:buChar char="•"/>
                      </a:pPr>
                      <a:r>
                        <a:rPr lang="en-CA" sz="1400" kern="1200" dirty="0" smtClean="0">
                          <a:latin typeface="Calibri" panose="020F0502020204030204" pitchFamily="34" charset="0"/>
                        </a:rPr>
                        <a:t>Provide information to verify</a:t>
                      </a:r>
                      <a:r>
                        <a:rPr lang="en-CA" sz="1400" kern="1200" baseline="0" dirty="0" smtClean="0">
                          <a:latin typeface="Calibri" panose="020F0502020204030204" pitchFamily="34" charset="0"/>
                        </a:rPr>
                        <a:t> eligibility</a:t>
                      </a:r>
                      <a:endParaRPr lang="en-CA" sz="1400" kern="1200" dirty="0" smtClean="0">
                        <a:latin typeface="Calibri" panose="020F0502020204030204" pitchFamily="34" charset="0"/>
                      </a:endParaRPr>
                    </a:p>
                    <a:p>
                      <a:pPr marL="171450" indent="-171450" algn="l" defTabSz="914400" rtl="0" eaLnBrk="1" latinLnBrk="0" hangingPunct="1">
                        <a:buFont typeface="Arial" panose="020B0604020202020204" pitchFamily="34" charset="0"/>
                        <a:buChar char="•"/>
                      </a:pPr>
                      <a:r>
                        <a:rPr lang="en-CA" sz="1400" kern="1200" dirty="0" smtClean="0">
                          <a:latin typeface="Calibri" panose="020F0502020204030204" pitchFamily="34" charset="0"/>
                        </a:rPr>
                        <a:t>Work with ISC, FMB to obtain support as needed to meet eligibility criteria</a:t>
                      </a:r>
                      <a:endParaRPr lang="en-CA" sz="1400" kern="1200" dirty="0" smtClean="0">
                        <a:solidFill>
                          <a:schemeClr val="dk1"/>
                        </a:solidFill>
                        <a:latin typeface="Calibri" panose="020F0502020204030204" pitchFamily="34" charset="0"/>
                        <a:ea typeface="+mn-ea"/>
                        <a:cs typeface="+mn-cs"/>
                      </a:endParaRPr>
                    </a:p>
                  </a:txBody>
                  <a:tcPr/>
                </a:tc>
                <a:tc>
                  <a:txBody>
                    <a:bodyPr/>
                    <a:lstStyle/>
                    <a:p>
                      <a:pPr marL="171450" indent="-171450" algn="l" defTabSz="914400" rtl="0" eaLnBrk="1" latinLnBrk="0" hangingPunct="1">
                        <a:buFont typeface="Arial" panose="020B0604020202020204" pitchFamily="34" charset="0"/>
                        <a:buChar char="•"/>
                      </a:pPr>
                      <a:r>
                        <a:rPr lang="en-CA" sz="1400" kern="1200" dirty="0" smtClean="0">
                          <a:latin typeface="Calibri" panose="020F0502020204030204" pitchFamily="34" charset="0"/>
                        </a:rPr>
                        <a:t>Provide information to verify continued</a:t>
                      </a:r>
                      <a:r>
                        <a:rPr lang="en-CA" sz="1400" kern="1200" baseline="0" dirty="0" smtClean="0">
                          <a:latin typeface="Calibri" panose="020F0502020204030204" pitchFamily="34" charset="0"/>
                        </a:rPr>
                        <a:t> eligibility</a:t>
                      </a:r>
                    </a:p>
                    <a:p>
                      <a:pPr marL="171450" indent="-171450" algn="l" defTabSz="914400" rtl="0" eaLnBrk="1" latinLnBrk="0" hangingPunct="1">
                        <a:buFont typeface="Arial" panose="020B0604020202020204" pitchFamily="34" charset="0"/>
                        <a:buChar char="•"/>
                      </a:pPr>
                      <a:r>
                        <a:rPr lang="en-CA" sz="1400" kern="1200" baseline="0" dirty="0" smtClean="0">
                          <a:latin typeface="Calibri" panose="020F0502020204030204" pitchFamily="34" charset="0"/>
                        </a:rPr>
                        <a:t>Inform </a:t>
                      </a:r>
                      <a:r>
                        <a:rPr lang="en-CA" sz="1400" kern="1200" baseline="0" dirty="0" err="1" smtClean="0">
                          <a:latin typeface="Calibri" panose="020F0502020204030204" pitchFamily="34" charset="0"/>
                        </a:rPr>
                        <a:t>ISC</a:t>
                      </a:r>
                      <a:r>
                        <a:rPr lang="en-CA" sz="1400" kern="1200" baseline="0" dirty="0" smtClean="0">
                          <a:latin typeface="Calibri" panose="020F0502020204030204" pitchFamily="34" charset="0"/>
                        </a:rPr>
                        <a:t> if they no longer meet eligibility criteria</a:t>
                      </a:r>
                      <a:endParaRPr lang="en-CA" sz="1400" kern="1200" dirty="0" smtClean="0">
                        <a:latin typeface="Calibri" panose="020F0502020204030204" pitchFamily="34" charset="0"/>
                      </a:endParaRPr>
                    </a:p>
                    <a:p>
                      <a:pPr marL="171450" indent="-171450" algn="l" defTabSz="914400" rtl="0" eaLnBrk="1" latinLnBrk="0" hangingPunct="1">
                        <a:buFont typeface="Arial" panose="020B0604020202020204" pitchFamily="34" charset="0"/>
                        <a:buChar char="•"/>
                      </a:pPr>
                      <a:r>
                        <a:rPr lang="en-CA" sz="1400" kern="1200" dirty="0" smtClean="0">
                          <a:latin typeface="Calibri" panose="020F0502020204030204" pitchFamily="34" charset="0"/>
                        </a:rPr>
                        <a:t>Work with ISC, FMB to obtain support needed to maintain</a:t>
                      </a:r>
                      <a:r>
                        <a:rPr lang="en-CA" sz="1400" kern="1200" baseline="0" dirty="0" smtClean="0">
                          <a:latin typeface="Calibri" panose="020F0502020204030204" pitchFamily="34" charset="0"/>
                        </a:rPr>
                        <a:t> </a:t>
                      </a:r>
                      <a:r>
                        <a:rPr lang="en-CA" sz="1400" kern="1200" dirty="0" smtClean="0">
                          <a:latin typeface="Calibri" panose="020F0502020204030204" pitchFamily="34" charset="0"/>
                        </a:rPr>
                        <a:t>eligibility, meet requirements of the agreement</a:t>
                      </a:r>
                      <a:endParaRPr lang="en-CA" sz="1400" kern="1200" dirty="0" smtClean="0">
                        <a:solidFill>
                          <a:schemeClr val="dk1"/>
                        </a:solidFill>
                        <a:latin typeface="Calibri" panose="020F0502020204030204" pitchFamily="34" charset="0"/>
                        <a:ea typeface="+mn-ea"/>
                        <a:cs typeface="+mn-cs"/>
                      </a:endParaRPr>
                    </a:p>
                  </a:txBody>
                  <a:tcPr/>
                </a:tc>
              </a:tr>
              <a:tr h="370840">
                <a:tc>
                  <a:txBody>
                    <a:bodyPr/>
                    <a:lstStyle/>
                    <a:p>
                      <a:r>
                        <a:rPr lang="en-CA" sz="1400" dirty="0" smtClean="0">
                          <a:latin typeface="Calibri" panose="020F0502020204030204" pitchFamily="34" charset="0"/>
                        </a:rPr>
                        <a:t>Indigenous Services Canada</a:t>
                      </a:r>
                      <a:endParaRPr lang="en-CA" sz="1400" b="1" dirty="0">
                        <a:latin typeface="Calibri" panose="020F0502020204030204" pitchFamily="34" charset="0"/>
                      </a:endParaRPr>
                    </a:p>
                  </a:txBody>
                  <a:tcPr/>
                </a:tc>
                <a:tc>
                  <a:txBody>
                    <a:bodyPr/>
                    <a:lstStyle/>
                    <a:p>
                      <a:pPr marL="171450" indent="-171450">
                        <a:buFont typeface="Arial" panose="020B0604020202020204" pitchFamily="34" charset="0"/>
                        <a:buChar char="•"/>
                      </a:pPr>
                      <a:r>
                        <a:rPr lang="en-CA" sz="1400" baseline="0" dirty="0" smtClean="0">
                          <a:latin typeface="Calibri" panose="020F0502020204030204" pitchFamily="34" charset="0"/>
                        </a:rPr>
                        <a:t>Issue final decisions on grant eligibility</a:t>
                      </a:r>
                    </a:p>
                    <a:p>
                      <a:pPr marL="171450" indent="-171450">
                        <a:buFont typeface="Arial" panose="020B0604020202020204" pitchFamily="34" charset="0"/>
                        <a:buChar char="•"/>
                      </a:pPr>
                      <a:r>
                        <a:rPr lang="en-CA" sz="1400" baseline="0" dirty="0" smtClean="0">
                          <a:latin typeface="Calibri" panose="020F0502020204030204" pitchFamily="34" charset="0"/>
                        </a:rPr>
                        <a:t>Coordinate information on grants, responses to questions from stakeholders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baseline="0" dirty="0" smtClean="0">
                          <a:latin typeface="Calibri" panose="020F0502020204030204" pitchFamily="34" charset="0"/>
                        </a:rPr>
                        <a:t>Support First Nations during application process</a:t>
                      </a:r>
                      <a:endParaRPr lang="en-CA" sz="1400" dirty="0" smtClean="0">
                        <a:latin typeface="Calibri" panose="020F0502020204030204" pitchFamily="34" charset="0"/>
                      </a:endParaRPr>
                    </a:p>
                  </a:txBody>
                  <a:tcPr/>
                </a:tc>
                <a:tc>
                  <a:txBody>
                    <a:bodyPr/>
                    <a:lstStyle/>
                    <a:p>
                      <a:pPr marL="171450" indent="-171450">
                        <a:buFont typeface="Arial" panose="020B0604020202020204" pitchFamily="34" charset="0"/>
                        <a:buChar char="•"/>
                      </a:pPr>
                      <a:r>
                        <a:rPr lang="en-CA" sz="1400" dirty="0" smtClean="0">
                          <a:latin typeface="Calibri" panose="020F0502020204030204" pitchFamily="34" charset="0"/>
                        </a:rPr>
                        <a:t>Confirmation</a:t>
                      </a:r>
                      <a:r>
                        <a:rPr lang="en-CA" sz="1400" baseline="0" dirty="0" smtClean="0">
                          <a:latin typeface="Calibri" panose="020F0502020204030204" pitchFamily="34" charset="0"/>
                        </a:rPr>
                        <a:t> of authority to create grants</a:t>
                      </a:r>
                    </a:p>
                    <a:p>
                      <a:pPr marL="171450" indent="-171450">
                        <a:buFont typeface="Arial" panose="020B0604020202020204" pitchFamily="34" charset="0"/>
                        <a:buChar char="•"/>
                      </a:pPr>
                      <a:r>
                        <a:rPr lang="en-CA" sz="1400" baseline="0" dirty="0" smtClean="0">
                          <a:latin typeface="Calibri" panose="020F0502020204030204" pitchFamily="34" charset="0"/>
                        </a:rPr>
                        <a:t>Co-development of grant agreement </a:t>
                      </a:r>
                      <a:r>
                        <a:rPr lang="en-CA" sz="1400" kern="1200" dirty="0" smtClean="0">
                          <a:latin typeface="Calibri" panose="020F0502020204030204" pitchFamily="34" charset="0"/>
                        </a:rPr>
                        <a:t>model</a:t>
                      </a:r>
                    </a:p>
                    <a:p>
                      <a:pPr marL="171450" indent="-171450">
                        <a:buFont typeface="Arial" panose="020B0604020202020204" pitchFamily="34" charset="0"/>
                        <a:buChar char="•"/>
                      </a:pPr>
                      <a:r>
                        <a:rPr lang="en-CA" sz="1400" kern="1200" dirty="0" smtClean="0">
                          <a:latin typeface="Calibri" panose="020F0502020204030204" pitchFamily="34" charset="0"/>
                        </a:rPr>
                        <a:t>Information to First Nations </a:t>
                      </a:r>
                      <a:r>
                        <a:rPr lang="en-CA" sz="1400" baseline="0" dirty="0" smtClean="0">
                          <a:latin typeface="Calibri" panose="020F0502020204030204" pitchFamily="34" charset="0"/>
                        </a:rPr>
                        <a:t>to support grant implementation by April 2019</a:t>
                      </a:r>
                    </a:p>
                    <a:p>
                      <a:pPr marL="171450" indent="-171450">
                        <a:buFont typeface="Arial" panose="020B0604020202020204" pitchFamily="34" charset="0"/>
                        <a:buChar char="•"/>
                      </a:pPr>
                      <a:r>
                        <a:rPr lang="en-CA" sz="1400" baseline="0" dirty="0" smtClean="0">
                          <a:latin typeface="Calibri" panose="020F0502020204030204" pitchFamily="34" charset="0"/>
                        </a:rPr>
                        <a:t>Delivery of grant funding arrangements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dirty="0" smtClean="0">
                          <a:latin typeface="Calibri" panose="020F0502020204030204" pitchFamily="34" charset="0"/>
                        </a:rPr>
                        <a:t>Capacity supports, informed</a:t>
                      </a:r>
                      <a:r>
                        <a:rPr lang="en-CA" sz="1400" baseline="0" dirty="0" smtClean="0">
                          <a:latin typeface="Calibri" panose="020F0502020204030204" pitchFamily="34" charset="0"/>
                        </a:rPr>
                        <a:t> by regular dialogue between FN, ISC regional offices</a:t>
                      </a:r>
                      <a:endParaRPr lang="en-CA" sz="1400" dirty="0" smtClean="0">
                        <a:latin typeface="Calibri" panose="020F0502020204030204" pitchFamily="34" charset="0"/>
                      </a:endParaRPr>
                    </a:p>
                  </a:txBody>
                  <a:tcPr/>
                </a:tc>
              </a:tr>
              <a:tr h="370840">
                <a:tc>
                  <a:txBody>
                    <a:bodyPr/>
                    <a:lstStyle/>
                    <a:p>
                      <a:r>
                        <a:rPr lang="en-CA" sz="1400" dirty="0" smtClean="0">
                          <a:latin typeface="Calibri" panose="020F0502020204030204" pitchFamily="34" charset="0"/>
                        </a:rPr>
                        <a:t>First</a:t>
                      </a:r>
                      <a:r>
                        <a:rPr lang="en-CA" sz="1400" baseline="0" dirty="0" smtClean="0">
                          <a:latin typeface="Calibri" panose="020F0502020204030204" pitchFamily="34" charset="0"/>
                        </a:rPr>
                        <a:t> Nations Financial Management Board</a:t>
                      </a:r>
                      <a:endParaRPr lang="en-CA" sz="1400" b="1" dirty="0">
                        <a:latin typeface="Calibri" panose="020F0502020204030204" pitchFamily="34" charset="0"/>
                      </a:endParaRPr>
                    </a:p>
                  </a:txBody>
                  <a:tcPr/>
                </a:tc>
                <a:tc>
                  <a:txBody>
                    <a:bodyPr/>
                    <a:lstStyle/>
                    <a:p>
                      <a:pPr marL="171450" indent="-171450">
                        <a:buFont typeface="Arial" panose="020B0604020202020204" pitchFamily="34" charset="0"/>
                        <a:buChar char="•"/>
                      </a:pPr>
                      <a:r>
                        <a:rPr lang="en-CA" sz="1400" dirty="0" smtClean="0">
                          <a:latin typeface="Calibri" panose="020F0502020204030204" pitchFamily="34" charset="0"/>
                        </a:rPr>
                        <a:t>Report to ISC on assessing</a:t>
                      </a:r>
                      <a:r>
                        <a:rPr lang="en-CA" sz="1400" baseline="0" dirty="0" smtClean="0">
                          <a:latin typeface="Calibri" panose="020F0502020204030204" pitchFamily="34" charset="0"/>
                        </a:rPr>
                        <a:t> against eligibility criteria</a:t>
                      </a:r>
                    </a:p>
                    <a:p>
                      <a:pPr marL="171450" indent="-171450">
                        <a:buFont typeface="Arial" panose="020B0604020202020204" pitchFamily="34" charset="0"/>
                        <a:buChar char="•"/>
                      </a:pPr>
                      <a:r>
                        <a:rPr lang="en-CA" sz="1400" baseline="0" dirty="0" smtClean="0">
                          <a:latin typeface="Calibri" panose="020F0502020204030204" pitchFamily="34" charset="0"/>
                        </a:rPr>
                        <a:t>Support First Nations during application process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baseline="0" dirty="0" smtClean="0">
                          <a:latin typeface="Calibri" panose="020F0502020204030204" pitchFamily="34" charset="0"/>
                        </a:rPr>
                        <a:t>Co-development of eligibility criteria</a:t>
                      </a:r>
                    </a:p>
                  </a:txBody>
                  <a:tcPr/>
                </a:tc>
                <a:tc>
                  <a:txBody>
                    <a:bodyPr/>
                    <a:lstStyle/>
                    <a:p>
                      <a:pPr marL="171450" indent="-171450">
                        <a:buFont typeface="Arial" panose="020B0604020202020204" pitchFamily="34" charset="0"/>
                        <a:buChar char="•"/>
                      </a:pPr>
                      <a:r>
                        <a:rPr lang="en-CA" sz="1400" dirty="0" smtClean="0">
                          <a:latin typeface="Calibri" panose="020F0502020204030204" pitchFamily="34" charset="0"/>
                        </a:rPr>
                        <a:t>Monitoring of eligibility criteria, financial performance</a:t>
                      </a:r>
                      <a:r>
                        <a:rPr lang="en-CA" sz="1400" baseline="0" dirty="0" smtClean="0">
                          <a:latin typeface="Calibri" panose="020F0502020204030204" pitchFamily="34" charset="0"/>
                        </a:rPr>
                        <a:t> trends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dirty="0" smtClean="0">
                          <a:latin typeface="Calibri" panose="020F0502020204030204" pitchFamily="34" charset="0"/>
                        </a:rPr>
                        <a:t>Capacity support services</a:t>
                      </a:r>
                      <a:endParaRPr lang="en-CA" sz="1400" baseline="0" dirty="0" smtClean="0">
                        <a:latin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dirty="0" smtClean="0">
                          <a:latin typeface="Calibri" panose="020F0502020204030204" pitchFamily="34" charset="0"/>
                        </a:rPr>
                        <a:t>Co-development partner</a:t>
                      </a:r>
                    </a:p>
                  </a:txBody>
                  <a:tcPr/>
                </a:tc>
              </a:tr>
              <a:tr h="370840">
                <a:tc>
                  <a:txBody>
                    <a:bodyPr/>
                    <a:lstStyle/>
                    <a:p>
                      <a:r>
                        <a:rPr lang="en-CA" sz="1400" kern="1200" baseline="0" dirty="0" smtClean="0">
                          <a:solidFill>
                            <a:schemeClr val="dk1"/>
                          </a:solidFill>
                          <a:latin typeface="Calibri" panose="020F0502020204030204" pitchFamily="34" charset="0"/>
                          <a:ea typeface="+mn-ea"/>
                          <a:cs typeface="+mn-cs"/>
                        </a:rPr>
                        <a:t>Assembly of First Nations</a:t>
                      </a:r>
                      <a:endParaRPr lang="en-CA" sz="1400" kern="1200" baseline="0" dirty="0">
                        <a:solidFill>
                          <a:schemeClr val="dk1"/>
                        </a:solidFill>
                        <a:latin typeface="Calibri" panose="020F0502020204030204" pitchFamily="34" charset="0"/>
                        <a:ea typeface="+mn-ea"/>
                        <a:cs typeface="+mn-cs"/>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baseline="0" dirty="0" smtClean="0">
                          <a:latin typeface="Calibri" panose="020F0502020204030204" pitchFamily="34" charset="0"/>
                        </a:rPr>
                        <a:t>Co-development of eligibility criteria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400" baseline="0" dirty="0" smtClean="0">
                        <a:latin typeface="Calibri" panose="020F0502020204030204" pitchFamily="34"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400" dirty="0" smtClean="0">
                          <a:latin typeface="Calibri" panose="020F0502020204030204" pitchFamily="34" charset="0"/>
                        </a:rPr>
                        <a:t>Co-development partner</a:t>
                      </a:r>
                    </a:p>
                  </a:txBody>
                  <a:tcPr/>
                </a:tc>
              </a:tr>
            </a:tbl>
          </a:graphicData>
        </a:graphic>
      </p:graphicFrame>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12</a:t>
            </a:fld>
            <a:endParaRPr lang="en-CA" dirty="0"/>
          </a:p>
        </p:txBody>
      </p:sp>
    </p:spTree>
    <p:extLst>
      <p:ext uri="{BB962C8B-B14F-4D97-AF65-F5344CB8AC3E}">
        <p14:creationId xmlns:p14="http://schemas.microsoft.com/office/powerpoint/2010/main" val="1283018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685800"/>
            <a:ext cx="7848600" cy="304800"/>
          </a:xfrm>
        </p:spPr>
        <p:txBody>
          <a:bodyPr/>
          <a:lstStyle/>
          <a:p>
            <a:r>
              <a:rPr lang="en-US" dirty="0">
                <a:latin typeface="Calibri" panose="020F0502020204030204" pitchFamily="34" charset="0"/>
                <a:ea typeface="+mn-ea"/>
                <a:cs typeface="+mn-cs"/>
              </a:rPr>
              <a:t>Purpose</a:t>
            </a:r>
          </a:p>
        </p:txBody>
      </p:sp>
      <p:sp>
        <p:nvSpPr>
          <p:cNvPr id="3" name="Content Placeholder 2"/>
          <p:cNvSpPr>
            <a:spLocks noGrp="1"/>
          </p:cNvSpPr>
          <p:nvPr>
            <p:ph idx="1"/>
          </p:nvPr>
        </p:nvSpPr>
        <p:spPr>
          <a:xfrm>
            <a:off x="368300" y="1308100"/>
            <a:ext cx="8318500" cy="5008563"/>
          </a:xfrm>
        </p:spPr>
        <p:txBody>
          <a:bodyPr/>
          <a:lstStyle/>
          <a:p>
            <a:r>
              <a:rPr lang="en-US" b="1" dirty="0" smtClean="0">
                <a:latin typeface="Calibri" panose="020F0502020204030204" pitchFamily="34" charset="0"/>
              </a:rPr>
              <a:t>Reflect the journey to date on the new fiscal relationship with First Nations</a:t>
            </a:r>
          </a:p>
          <a:p>
            <a:r>
              <a:rPr lang="en-US" b="1" dirty="0" smtClean="0">
                <a:latin typeface="Calibri" panose="020F0502020204030204" pitchFamily="34" charset="0"/>
              </a:rPr>
              <a:t>Provide up-to-date information on the 10-Year Grant for First Nations, including: </a:t>
            </a:r>
          </a:p>
          <a:p>
            <a:pPr lvl="1"/>
            <a:r>
              <a:rPr lang="en-US" dirty="0">
                <a:latin typeface="Calibri" panose="020F0502020204030204" pitchFamily="34" charset="0"/>
              </a:rPr>
              <a:t>Key benefits of the 10-Year Grant</a:t>
            </a:r>
          </a:p>
          <a:p>
            <a:pPr lvl="1"/>
            <a:r>
              <a:rPr lang="en-US" dirty="0" smtClean="0">
                <a:latin typeface="Calibri" panose="020F0502020204030204" pitchFamily="34" charset="0"/>
              </a:rPr>
              <a:t>Programs included </a:t>
            </a:r>
          </a:p>
          <a:p>
            <a:pPr lvl="1"/>
            <a:r>
              <a:rPr lang="en-US" dirty="0" smtClean="0">
                <a:latin typeface="Calibri" panose="020F0502020204030204" pitchFamily="34" charset="0"/>
              </a:rPr>
              <a:t>Funding  level </a:t>
            </a:r>
          </a:p>
          <a:p>
            <a:pPr lvl="1"/>
            <a:r>
              <a:rPr lang="en-US" dirty="0" smtClean="0">
                <a:latin typeface="Calibri" panose="020F0502020204030204" pitchFamily="34" charset="0"/>
              </a:rPr>
              <a:t>Reporting requirements</a:t>
            </a:r>
          </a:p>
          <a:p>
            <a:pPr>
              <a:buFont typeface="Arial" panose="020B0604020202020204" pitchFamily="34" charset="0"/>
              <a:buChar char="•"/>
            </a:pPr>
            <a:r>
              <a:rPr lang="en-US" b="1" dirty="0">
                <a:latin typeface="Calibri" panose="020F0502020204030204" pitchFamily="34" charset="0"/>
                <a:ea typeface="+mn-ea"/>
                <a:cs typeface="+mn-cs"/>
              </a:rPr>
              <a:t>Next steps for the eligible </a:t>
            </a:r>
            <a:r>
              <a:rPr lang="en-US" b="1" dirty="0" smtClean="0">
                <a:latin typeface="Calibri" panose="020F0502020204030204" pitchFamily="34" charset="0"/>
              </a:rPr>
              <a:t>First Nations and those that are working towards meeting eligibility requirements</a:t>
            </a:r>
            <a:endParaRPr lang="en-US" dirty="0" smtClean="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2</a:t>
            </a:fld>
            <a:endParaRPr lang="en-CA" dirty="0"/>
          </a:p>
        </p:txBody>
      </p:sp>
    </p:spTree>
    <p:extLst>
      <p:ext uri="{BB962C8B-B14F-4D97-AF65-F5344CB8AC3E}">
        <p14:creationId xmlns:p14="http://schemas.microsoft.com/office/powerpoint/2010/main" val="169698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New Fiscal Relationship with First Nations: journey so far</a:t>
            </a:r>
            <a:endParaRPr lang="en-US" dirty="0">
              <a:latin typeface="Calibri" panose="020F0502020204030204" pitchFamily="34" charset="0"/>
            </a:endParaRPr>
          </a:p>
        </p:txBody>
      </p:sp>
      <p:sp>
        <p:nvSpPr>
          <p:cNvPr id="3" name="Content Placeholder 2"/>
          <p:cNvSpPr>
            <a:spLocks noGrp="1"/>
          </p:cNvSpPr>
          <p:nvPr>
            <p:ph idx="1"/>
          </p:nvPr>
        </p:nvSpPr>
        <p:spPr>
          <a:xfrm>
            <a:off x="368300" y="1468437"/>
            <a:ext cx="4584700" cy="5008563"/>
          </a:xfrm>
        </p:spPr>
        <p:txBody>
          <a:bodyPr/>
          <a:lstStyle/>
          <a:p>
            <a:pPr>
              <a:spcAft>
                <a:spcPts val="300"/>
              </a:spcAft>
            </a:pPr>
            <a:r>
              <a:rPr lang="en-US" sz="1600" b="1" dirty="0">
                <a:latin typeface="Calibri" panose="020F0502020204030204" pitchFamily="34" charset="0"/>
              </a:rPr>
              <a:t>July </a:t>
            </a:r>
            <a:r>
              <a:rPr lang="en-US" sz="1600" b="1" dirty="0" smtClean="0">
                <a:latin typeface="Calibri" panose="020F0502020204030204" pitchFamily="34" charset="0"/>
              </a:rPr>
              <a:t>2016 – </a:t>
            </a:r>
            <a:r>
              <a:rPr lang="en-US" sz="1600" dirty="0" smtClean="0">
                <a:latin typeface="Calibri" panose="020F0502020204030204" pitchFamily="34" charset="0"/>
              </a:rPr>
              <a:t>Memorandum </a:t>
            </a:r>
            <a:r>
              <a:rPr lang="en-US" sz="1600" dirty="0">
                <a:latin typeface="Calibri" panose="020F0502020204030204" pitchFamily="34" charset="0"/>
              </a:rPr>
              <a:t>of Understanding </a:t>
            </a:r>
            <a:r>
              <a:rPr lang="en-US" sz="1600" dirty="0" smtClean="0">
                <a:latin typeface="Calibri" panose="020F0502020204030204" pitchFamily="34" charset="0"/>
              </a:rPr>
              <a:t/>
            </a:r>
            <a:br>
              <a:rPr lang="en-US" sz="1600" dirty="0" smtClean="0">
                <a:latin typeface="Calibri" panose="020F0502020204030204" pitchFamily="34" charset="0"/>
              </a:rPr>
            </a:br>
            <a:r>
              <a:rPr lang="en-US" sz="1600" dirty="0" smtClean="0">
                <a:latin typeface="Calibri" panose="020F0502020204030204" pitchFamily="34" charset="0"/>
              </a:rPr>
              <a:t>with </a:t>
            </a:r>
            <a:r>
              <a:rPr lang="en-US" sz="1600" dirty="0">
                <a:latin typeface="Calibri" panose="020F0502020204030204" pitchFamily="34" charset="0"/>
              </a:rPr>
              <a:t>the Assembly of First </a:t>
            </a:r>
            <a:r>
              <a:rPr lang="en-US" sz="1600" dirty="0" smtClean="0">
                <a:latin typeface="Calibri" panose="020F0502020204030204" pitchFamily="34" charset="0"/>
              </a:rPr>
              <a:t>Nations</a:t>
            </a:r>
            <a:endParaRPr lang="en-US" sz="1600" dirty="0">
              <a:latin typeface="Calibri" panose="020F0502020204030204" pitchFamily="34" charset="0"/>
            </a:endParaRPr>
          </a:p>
          <a:p>
            <a:pPr>
              <a:spcAft>
                <a:spcPts val="300"/>
              </a:spcAft>
            </a:pPr>
            <a:r>
              <a:rPr lang="en-US" sz="1600" b="1" dirty="0" smtClean="0">
                <a:latin typeface="Calibri" panose="020F0502020204030204" pitchFamily="34" charset="0"/>
              </a:rPr>
              <a:t>2016-17 – </a:t>
            </a:r>
            <a:r>
              <a:rPr lang="en-US" sz="1600" dirty="0" smtClean="0">
                <a:latin typeface="Calibri" panose="020F0502020204030204" pitchFamily="34" charset="0"/>
              </a:rPr>
              <a:t>Co-development and regional engagement </a:t>
            </a:r>
          </a:p>
          <a:p>
            <a:pPr>
              <a:spcAft>
                <a:spcPts val="300"/>
              </a:spcAft>
            </a:pPr>
            <a:r>
              <a:rPr lang="en-US" sz="1600" b="1" dirty="0" smtClean="0">
                <a:latin typeface="Calibri" panose="020F0502020204030204" pitchFamily="34" charset="0"/>
              </a:rPr>
              <a:t>December 2017 </a:t>
            </a:r>
            <a:r>
              <a:rPr lang="en-US" sz="1600" dirty="0" smtClean="0">
                <a:latin typeface="Calibri" panose="020F0502020204030204" pitchFamily="34" charset="0"/>
              </a:rPr>
              <a:t>– Final Report under the MOU</a:t>
            </a:r>
          </a:p>
          <a:p>
            <a:pPr lvl="1">
              <a:spcAft>
                <a:spcPts val="300"/>
              </a:spcAft>
            </a:pPr>
            <a:r>
              <a:rPr lang="en-US" sz="1400" dirty="0" smtClean="0">
                <a:latin typeface="Calibri" panose="020F0502020204030204" pitchFamily="34" charset="0"/>
              </a:rPr>
              <a:t>Recommendations </a:t>
            </a:r>
            <a:r>
              <a:rPr lang="en-US" sz="1400" dirty="0">
                <a:latin typeface="Calibri" panose="020F0502020204030204" pitchFamily="34" charset="0"/>
              </a:rPr>
              <a:t>accepted by AFN </a:t>
            </a:r>
            <a:r>
              <a:rPr lang="en-US" sz="1400" dirty="0" smtClean="0">
                <a:latin typeface="Calibri" panose="020F0502020204030204" pitchFamily="34" charset="0"/>
              </a:rPr>
              <a:t>Chiefs-in-Assembly</a:t>
            </a:r>
          </a:p>
          <a:p>
            <a:pPr lvl="1">
              <a:spcAft>
                <a:spcPts val="300"/>
              </a:spcAft>
              <a:buFont typeface="Wingdings" panose="05000000000000000000" pitchFamily="2" charset="2"/>
              <a:buChar char="Ø"/>
            </a:pPr>
            <a:r>
              <a:rPr lang="en-US" sz="1400" b="1" i="1" dirty="0" smtClean="0">
                <a:latin typeface="Calibri" panose="020F0502020204030204" pitchFamily="34" charset="0"/>
              </a:rPr>
              <a:t>Ministerial </a:t>
            </a:r>
            <a:r>
              <a:rPr lang="en-US" sz="1400" b="1" i="1" dirty="0">
                <a:latin typeface="Calibri" panose="020F0502020204030204" pitchFamily="34" charset="0"/>
              </a:rPr>
              <a:t>response sets priorities for </a:t>
            </a:r>
            <a:r>
              <a:rPr lang="en-US" sz="1400" b="1" i="1" dirty="0" smtClean="0">
                <a:latin typeface="Calibri" panose="020F0502020204030204" pitchFamily="34" charset="0"/>
              </a:rPr>
              <a:t>implementation:</a:t>
            </a:r>
          </a:p>
          <a:p>
            <a:pPr lvl="2">
              <a:spcAft>
                <a:spcPts val="300"/>
              </a:spcAft>
            </a:pPr>
            <a:r>
              <a:rPr lang="en-US" sz="1200" b="1" i="1" dirty="0" smtClean="0">
                <a:latin typeface="Calibri" panose="020F0502020204030204" pitchFamily="34" charset="0"/>
              </a:rPr>
              <a:t>10 year grants for qualified First Nations</a:t>
            </a:r>
          </a:p>
          <a:p>
            <a:pPr lvl="2">
              <a:spcAft>
                <a:spcPts val="300"/>
              </a:spcAft>
            </a:pPr>
            <a:r>
              <a:rPr lang="en-US" sz="1200" b="1" i="1" dirty="0" smtClean="0">
                <a:latin typeface="Calibri" panose="020F0502020204030204" pitchFamily="34" charset="0"/>
              </a:rPr>
              <a:t>Default prevention reform</a:t>
            </a:r>
          </a:p>
          <a:p>
            <a:pPr lvl="2">
              <a:spcAft>
                <a:spcPts val="300"/>
              </a:spcAft>
            </a:pPr>
            <a:r>
              <a:rPr lang="en-US" sz="1200" b="1" i="1" dirty="0" smtClean="0">
                <a:latin typeface="Calibri" panose="020F0502020204030204" pitchFamily="34" charset="0"/>
              </a:rPr>
              <a:t>Advisory body to support ongoing co-development</a:t>
            </a:r>
            <a:endParaRPr lang="en-US" b="1" dirty="0" smtClean="0"/>
          </a:p>
          <a:p>
            <a:pPr>
              <a:spcAft>
                <a:spcPts val="300"/>
              </a:spcAft>
            </a:pPr>
            <a:r>
              <a:rPr lang="en-US" sz="1600" b="1" dirty="0" smtClean="0">
                <a:latin typeface="Calibri" panose="020F0502020204030204" pitchFamily="34" charset="0"/>
              </a:rPr>
              <a:t>Summer/Fall 2018 </a:t>
            </a:r>
            <a:r>
              <a:rPr lang="en-US" sz="1600" dirty="0" smtClean="0">
                <a:latin typeface="Calibri" panose="020F0502020204030204" pitchFamily="34" charset="0"/>
              </a:rPr>
              <a:t>– </a:t>
            </a:r>
          </a:p>
          <a:p>
            <a:pPr marL="568325" lvl="1" indent="-222250">
              <a:spcAft>
                <a:spcPts val="300"/>
              </a:spcAft>
            </a:pPr>
            <a:r>
              <a:rPr lang="en-US" sz="1400" dirty="0" smtClean="0">
                <a:latin typeface="Calibri" panose="020F0502020204030204" pitchFamily="34" charset="0"/>
              </a:rPr>
              <a:t>Outreach sessions on the 10-Year Grant</a:t>
            </a:r>
          </a:p>
          <a:p>
            <a:pPr marL="568325" lvl="1" indent="-222250">
              <a:spcAft>
                <a:spcPts val="300"/>
              </a:spcAft>
            </a:pPr>
            <a:r>
              <a:rPr lang="en-US" sz="1400" dirty="0" smtClean="0">
                <a:latin typeface="Calibri" panose="020F0502020204030204" pitchFamily="34" charset="0"/>
              </a:rPr>
              <a:t>Eligibility reviews completed by First Nations Financial Management Board for Indigenous Services Canada</a:t>
            </a:r>
          </a:p>
          <a:p>
            <a:pPr>
              <a:spcAft>
                <a:spcPts val="300"/>
              </a:spcAft>
            </a:pPr>
            <a:r>
              <a:rPr lang="en-US" sz="1600" b="1" dirty="0" smtClean="0">
                <a:latin typeface="Calibri" panose="020F0502020204030204" pitchFamily="34" charset="0"/>
              </a:rPr>
              <a:t>Winter 2019 </a:t>
            </a:r>
            <a:r>
              <a:rPr lang="en-US" sz="1600" dirty="0" smtClean="0">
                <a:latin typeface="Calibri" panose="020F0502020204030204" pitchFamily="34" charset="0"/>
              </a:rPr>
              <a:t>– Offer 10-Year Grant to First Nations and Funding Agreements</a:t>
            </a:r>
            <a:r>
              <a:rPr lang="en-US" sz="1600" b="1" dirty="0" smtClean="0">
                <a:latin typeface="Calibri" panose="020F0502020204030204" pitchFamily="34" charset="0"/>
              </a:rPr>
              <a:t> </a:t>
            </a:r>
          </a:p>
          <a:p>
            <a:pPr>
              <a:spcAft>
                <a:spcPts val="300"/>
              </a:spcAft>
            </a:pPr>
            <a:endParaRPr lang="en-US" sz="1600" b="1" dirty="0">
              <a:latin typeface="Calibri" panose="020F0502020204030204" pitchFamily="34" charset="0"/>
            </a:endParaRP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3</a:t>
            </a:fld>
            <a:endParaRPr lang="en-CA" dirty="0"/>
          </a:p>
        </p:txBody>
      </p:sp>
      <p:pic>
        <p:nvPicPr>
          <p:cNvPr id="6" name="Picture 2" descr="C:\Users\jetted\AppData\Local\Microsoft\Windows\Temporary Internet Files\Content.Outlook\J8SU2J38\IMG_394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1521064"/>
            <a:ext cx="3209745" cy="4193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762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848600" cy="304800"/>
          </a:xfrm>
        </p:spPr>
        <p:txBody>
          <a:bodyPr/>
          <a:lstStyle/>
          <a:p>
            <a:pPr lvl="1"/>
            <a:r>
              <a:rPr lang="en-US" dirty="0">
                <a:latin typeface="Calibri" panose="020F0502020204030204" pitchFamily="34" charset="0"/>
              </a:rPr>
              <a:t>Key benefits of the 10-Year Grant</a:t>
            </a: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4</a:t>
            </a:fld>
            <a:endParaRPr lang="en-CA" dirty="0"/>
          </a:p>
        </p:txBody>
      </p:sp>
      <p:sp>
        <p:nvSpPr>
          <p:cNvPr id="5" name="Rectangle 4"/>
          <p:cNvSpPr/>
          <p:nvPr/>
        </p:nvSpPr>
        <p:spPr>
          <a:xfrm>
            <a:off x="533400" y="914400"/>
            <a:ext cx="8305800" cy="5636095"/>
          </a:xfrm>
          <a:prstGeom prst="rect">
            <a:avLst/>
          </a:prstGeom>
        </p:spPr>
        <p:txBody>
          <a:bodyPr wrap="square">
            <a:spAutoFit/>
          </a:bodyPr>
          <a:lstStyle/>
          <a:p>
            <a:pPr marL="342900" indent="-342900">
              <a:buFont typeface="Wingdings" panose="05000000000000000000" pitchFamily="2" charset="2"/>
              <a:buChar char="Ø"/>
              <a:tabLst>
                <a:tab pos="7262813" algn="l"/>
              </a:tabLst>
            </a:pPr>
            <a:r>
              <a:rPr lang="en-US" sz="1600" dirty="0" smtClean="0">
                <a:solidFill>
                  <a:srgbClr val="000000"/>
                </a:solidFill>
                <a:latin typeface="Calibri" panose="020F0502020204030204" pitchFamily="34" charset="0"/>
              </a:rPr>
              <a:t>The</a:t>
            </a:r>
            <a:r>
              <a:rPr lang="en-US" sz="1600" b="1" dirty="0" smtClean="0">
                <a:solidFill>
                  <a:srgbClr val="000000"/>
                </a:solidFill>
                <a:latin typeface="Calibri" panose="020F0502020204030204" pitchFamily="34" charset="0"/>
              </a:rPr>
              <a:t> 10-Year Grant </a:t>
            </a:r>
            <a:r>
              <a:rPr lang="en-US" sz="1600" dirty="0" smtClean="0">
                <a:solidFill>
                  <a:srgbClr val="000000"/>
                </a:solidFill>
                <a:latin typeface="Calibri" panose="020F0502020204030204" pitchFamily="34" charset="0"/>
              </a:rPr>
              <a:t>is a funding mechanism that will enhance self-determination by providing greater predictability and flexibility for First </a:t>
            </a:r>
            <a:r>
              <a:rPr lang="en-US" sz="1600" dirty="0">
                <a:solidFill>
                  <a:srgbClr val="000000"/>
                </a:solidFill>
                <a:latin typeface="Calibri" panose="020F0502020204030204" pitchFamily="34" charset="0"/>
              </a:rPr>
              <a:t>Nation governments </a:t>
            </a:r>
            <a:r>
              <a:rPr lang="en-US" sz="1600" dirty="0" smtClean="0">
                <a:solidFill>
                  <a:srgbClr val="000000"/>
                </a:solidFill>
                <a:latin typeface="Calibri" panose="020F0502020204030204" pitchFamily="34" charset="0"/>
              </a:rPr>
              <a:t>to design and deliver services that address </a:t>
            </a:r>
            <a:r>
              <a:rPr lang="en-US" sz="1600" dirty="0">
                <a:solidFill>
                  <a:srgbClr val="000000"/>
                </a:solidFill>
                <a:latin typeface="Calibri" panose="020F0502020204030204" pitchFamily="34" charset="0"/>
              </a:rPr>
              <a:t>local needs and priorities</a:t>
            </a:r>
            <a:r>
              <a:rPr lang="en-US" sz="1600" b="1" dirty="0">
                <a:solidFill>
                  <a:srgbClr val="000000"/>
                </a:solidFill>
                <a:latin typeface="Calibri" panose="020F0502020204030204" pitchFamily="34" charset="0"/>
              </a:rPr>
              <a:t>. </a:t>
            </a:r>
            <a:endParaRPr lang="en-US" sz="1600" b="1" dirty="0" smtClean="0">
              <a:solidFill>
                <a:srgbClr val="000000"/>
              </a:solidFill>
              <a:latin typeface="Calibri" panose="020F0502020204030204" pitchFamily="34" charset="0"/>
            </a:endParaRPr>
          </a:p>
          <a:p>
            <a:pPr marL="342900" indent="-342900">
              <a:buFont typeface="Wingdings" panose="05000000000000000000" pitchFamily="2" charset="2"/>
              <a:buChar char="Ø"/>
              <a:tabLst>
                <a:tab pos="7262813" algn="l"/>
              </a:tabLst>
            </a:pPr>
            <a:r>
              <a:rPr lang="en-US" sz="1600" b="1" dirty="0" smtClean="0">
                <a:solidFill>
                  <a:srgbClr val="000000"/>
                </a:solidFill>
                <a:latin typeface="Calibri" panose="020F0502020204030204" pitchFamily="34" charset="0"/>
              </a:rPr>
              <a:t>What this means:</a:t>
            </a:r>
          </a:p>
          <a:p>
            <a:pPr marL="800100" lvl="1" indent="-342900">
              <a:buFont typeface="Wingdings" panose="05000000000000000000" pitchFamily="2" charset="2"/>
              <a:buChar char="Ø"/>
              <a:tabLst>
                <a:tab pos="7262813" algn="l"/>
              </a:tabLst>
            </a:pPr>
            <a:r>
              <a:rPr lang="en-US" sz="1600" b="1" i="1" dirty="0" smtClean="0">
                <a:solidFill>
                  <a:srgbClr val="000000"/>
                </a:solidFill>
                <a:latin typeface="Calibri" panose="020F0502020204030204" pitchFamily="34" charset="0"/>
              </a:rPr>
              <a:t>Funding agreements up to 10 years</a:t>
            </a:r>
            <a:r>
              <a:rPr lang="en-US" sz="1600" dirty="0" smtClean="0">
                <a:solidFill>
                  <a:srgbClr val="000000"/>
                </a:solidFill>
                <a:latin typeface="Calibri" panose="020F0502020204030204" pitchFamily="34" charset="0"/>
              </a:rPr>
              <a:t>: Greater </a:t>
            </a:r>
            <a:r>
              <a:rPr lang="en-US" sz="1600" dirty="0">
                <a:solidFill>
                  <a:srgbClr val="000000"/>
                </a:solidFill>
                <a:latin typeface="Calibri" panose="020F0502020204030204" pitchFamily="34" charset="0"/>
              </a:rPr>
              <a:t>predictability to support long-term goals -</a:t>
            </a:r>
            <a:r>
              <a:rPr lang="en-US" sz="1600" dirty="0" smtClean="0">
                <a:solidFill>
                  <a:srgbClr val="000000"/>
                </a:solidFill>
                <a:latin typeface="Calibri" panose="020F0502020204030204" pitchFamily="34" charset="0"/>
              </a:rPr>
              <a:t> most </a:t>
            </a:r>
            <a:r>
              <a:rPr lang="en-US" sz="1600" dirty="0">
                <a:solidFill>
                  <a:srgbClr val="000000"/>
                </a:solidFill>
                <a:latin typeface="Calibri" panose="020F0502020204030204" pitchFamily="34" charset="0"/>
              </a:rPr>
              <a:t>contribution agreements have terms of less than 10 </a:t>
            </a:r>
            <a:r>
              <a:rPr lang="en-US" sz="1600" dirty="0" smtClean="0">
                <a:solidFill>
                  <a:srgbClr val="000000"/>
                </a:solidFill>
                <a:latin typeface="Calibri" panose="020F0502020204030204" pitchFamily="34" charset="0"/>
              </a:rPr>
              <a:t>years.</a:t>
            </a:r>
            <a:endParaRPr lang="en-CA" sz="1600" dirty="0">
              <a:solidFill>
                <a:srgbClr val="000000"/>
              </a:solidFill>
              <a:latin typeface="Calibri" panose="020F0502020204030204" pitchFamily="34" charset="0"/>
            </a:endParaRPr>
          </a:p>
          <a:p>
            <a:pPr marL="800100" lvl="1" indent="-342900">
              <a:buFont typeface="Wingdings" panose="05000000000000000000" pitchFamily="2" charset="2"/>
              <a:buChar char="Ø"/>
              <a:tabLst>
                <a:tab pos="7262813" algn="l"/>
              </a:tabLst>
            </a:pPr>
            <a:r>
              <a:rPr lang="en-US" sz="1600" b="1" i="1" dirty="0" smtClean="0">
                <a:solidFill>
                  <a:srgbClr val="000000"/>
                </a:solidFill>
                <a:latin typeface="Calibri" panose="020F0502020204030204" pitchFamily="34" charset="0"/>
              </a:rPr>
              <a:t>Grant with no program Terms and Conditions: </a:t>
            </a:r>
            <a:r>
              <a:rPr lang="en-US" sz="1600" dirty="0" smtClean="0">
                <a:solidFill>
                  <a:srgbClr val="000000"/>
                </a:solidFill>
                <a:latin typeface="Calibri" panose="020F0502020204030204" pitchFamily="34" charset="0"/>
              </a:rPr>
              <a:t>Enhanced </a:t>
            </a:r>
            <a:r>
              <a:rPr lang="en-US" sz="1600" dirty="0">
                <a:solidFill>
                  <a:srgbClr val="000000"/>
                </a:solidFill>
                <a:latin typeface="Calibri" panose="020F0502020204030204" pitchFamily="34" charset="0"/>
              </a:rPr>
              <a:t>flexibility in </a:t>
            </a:r>
            <a:r>
              <a:rPr lang="en-US" sz="1600" dirty="0" smtClean="0">
                <a:solidFill>
                  <a:srgbClr val="000000"/>
                </a:solidFill>
                <a:latin typeface="Calibri" panose="020F0502020204030204" pitchFamily="34" charset="0"/>
              </a:rPr>
              <a:t>the designing and delivery of services to the community:</a:t>
            </a:r>
          </a:p>
          <a:p>
            <a:pPr marL="1257300" lvl="2" indent="-342900">
              <a:spcAft>
                <a:spcPts val="600"/>
              </a:spcAft>
              <a:buFont typeface="Courier New" panose="02070309020205020404" pitchFamily="49" charset="0"/>
              <a:buChar char="o"/>
              <a:tabLst>
                <a:tab pos="7262813" algn="l"/>
              </a:tabLst>
            </a:pPr>
            <a:r>
              <a:rPr lang="en-US" sz="1600" dirty="0" smtClean="0">
                <a:solidFill>
                  <a:srgbClr val="000000"/>
                </a:solidFill>
                <a:latin typeface="Calibri" panose="020F0502020204030204" pitchFamily="34" charset="0"/>
              </a:rPr>
              <a:t>First Nations will no longer be </a:t>
            </a:r>
            <a:r>
              <a:rPr lang="en-US" sz="1600" dirty="0">
                <a:solidFill>
                  <a:srgbClr val="000000"/>
                </a:solidFill>
                <a:latin typeface="Calibri" panose="020F0502020204030204" pitchFamily="34" charset="0"/>
              </a:rPr>
              <a:t>restricted </a:t>
            </a:r>
            <a:r>
              <a:rPr lang="en-US" sz="1600" dirty="0" smtClean="0">
                <a:solidFill>
                  <a:srgbClr val="000000"/>
                </a:solidFill>
                <a:latin typeface="Calibri" panose="020F0502020204030204" pitchFamily="34" charset="0"/>
              </a:rPr>
              <a:t>by how Canada defines services through its  Program’s </a:t>
            </a:r>
            <a:r>
              <a:rPr lang="en-US" sz="1600" dirty="0">
                <a:solidFill>
                  <a:srgbClr val="000000"/>
                </a:solidFill>
                <a:latin typeface="Calibri" panose="020F0502020204030204" pitchFamily="34" charset="0"/>
              </a:rPr>
              <a:t>T</a:t>
            </a:r>
            <a:r>
              <a:rPr lang="en-US" sz="1600" dirty="0" smtClean="0">
                <a:solidFill>
                  <a:srgbClr val="000000"/>
                </a:solidFill>
                <a:latin typeface="Calibri" panose="020F0502020204030204" pitchFamily="34" charset="0"/>
              </a:rPr>
              <a:t>erms </a:t>
            </a:r>
            <a:r>
              <a:rPr lang="en-US" sz="1600" dirty="0">
                <a:solidFill>
                  <a:srgbClr val="000000"/>
                </a:solidFill>
                <a:latin typeface="Calibri" panose="020F0502020204030204" pitchFamily="34" charset="0"/>
              </a:rPr>
              <a:t>and C</a:t>
            </a:r>
            <a:r>
              <a:rPr lang="en-US" sz="1600" dirty="0" smtClean="0">
                <a:solidFill>
                  <a:srgbClr val="000000"/>
                </a:solidFill>
                <a:latin typeface="Calibri" panose="020F0502020204030204" pitchFamily="34" charset="0"/>
              </a:rPr>
              <a:t>onditions.  With the 10-Year Grant, First Nations have full control over the design and delivery of services funded through the grant;</a:t>
            </a:r>
          </a:p>
          <a:p>
            <a:pPr marL="1257300" lvl="2" indent="-342900">
              <a:spcAft>
                <a:spcPts val="600"/>
              </a:spcAft>
              <a:buFont typeface="Courier New" panose="02070309020205020404" pitchFamily="49" charset="0"/>
              <a:buChar char="o"/>
              <a:tabLst>
                <a:tab pos="7262813" algn="l"/>
              </a:tabLst>
            </a:pPr>
            <a:r>
              <a:rPr lang="en-US" sz="1600" dirty="0">
                <a:solidFill>
                  <a:srgbClr val="000000"/>
                </a:solidFill>
                <a:latin typeface="Calibri" panose="020F0502020204030204" pitchFamily="34" charset="0"/>
              </a:rPr>
              <a:t>Greater flexibility in allocating funding to better accommodate local </a:t>
            </a:r>
            <a:r>
              <a:rPr lang="en-US" sz="1600" dirty="0" smtClean="0">
                <a:solidFill>
                  <a:srgbClr val="000000"/>
                </a:solidFill>
                <a:latin typeface="Calibri" panose="020F0502020204030204" pitchFamily="34" charset="0"/>
              </a:rPr>
              <a:t>needs without permissions from the department, </a:t>
            </a:r>
            <a:r>
              <a:rPr lang="en-US" sz="1600" dirty="0">
                <a:solidFill>
                  <a:srgbClr val="000000"/>
                </a:solidFill>
                <a:latin typeface="Calibri" panose="020F0502020204030204" pitchFamily="34" charset="0"/>
              </a:rPr>
              <a:t>including </a:t>
            </a:r>
            <a:r>
              <a:rPr lang="en-US" sz="1600" dirty="0" smtClean="0">
                <a:solidFill>
                  <a:srgbClr val="000000"/>
                </a:solidFill>
                <a:latin typeface="Calibri" panose="020F0502020204030204" pitchFamily="34" charset="0"/>
              </a:rPr>
              <a:t>up-front </a:t>
            </a:r>
            <a:r>
              <a:rPr lang="en-US" sz="1600" dirty="0">
                <a:solidFill>
                  <a:srgbClr val="000000"/>
                </a:solidFill>
                <a:latin typeface="Calibri" panose="020F0502020204030204" pitchFamily="34" charset="0"/>
              </a:rPr>
              <a:t>single annual </a:t>
            </a:r>
            <a:r>
              <a:rPr lang="en-US" sz="1600" dirty="0" smtClean="0">
                <a:solidFill>
                  <a:srgbClr val="000000"/>
                </a:solidFill>
                <a:latin typeface="Calibri" panose="020F0502020204030204" pitchFamily="34" charset="0"/>
              </a:rPr>
              <a:t>installments;</a:t>
            </a:r>
          </a:p>
          <a:p>
            <a:pPr marL="1257300" lvl="2" indent="-342900">
              <a:spcAft>
                <a:spcPts val="600"/>
              </a:spcAft>
              <a:buFont typeface="Courier New" panose="02070309020205020404" pitchFamily="49" charset="0"/>
              <a:buChar char="o"/>
              <a:tabLst>
                <a:tab pos="7262813" algn="l"/>
              </a:tabLst>
            </a:pPr>
            <a:r>
              <a:rPr lang="en-CA" sz="1600" dirty="0" smtClean="0">
                <a:solidFill>
                  <a:srgbClr val="000000"/>
                </a:solidFill>
                <a:latin typeface="Calibri" panose="020F0502020204030204" pitchFamily="34" charset="0"/>
              </a:rPr>
              <a:t>Stacking approach ensures no </a:t>
            </a:r>
            <a:r>
              <a:rPr lang="en-CA" sz="1600" dirty="0" err="1" smtClean="0">
                <a:solidFill>
                  <a:srgbClr val="000000"/>
                </a:solidFill>
                <a:latin typeface="Calibri" panose="020F0502020204030204" pitchFamily="34" charset="0"/>
              </a:rPr>
              <a:t>clawbacks</a:t>
            </a:r>
            <a:r>
              <a:rPr lang="en-CA" sz="1600" dirty="0" smtClean="0">
                <a:solidFill>
                  <a:srgbClr val="000000"/>
                </a:solidFill>
                <a:latin typeface="Calibri" panose="020F0502020204030204" pitchFamily="34" charset="0"/>
              </a:rPr>
              <a:t> or restrictions where First Nations raise funds from other government sources; and </a:t>
            </a:r>
          </a:p>
          <a:p>
            <a:pPr marL="1257300" lvl="2" indent="-342900">
              <a:spcAft>
                <a:spcPts val="600"/>
              </a:spcAft>
              <a:buFont typeface="Courier New" panose="02070309020205020404" pitchFamily="49" charset="0"/>
              <a:buChar char="o"/>
              <a:tabLst>
                <a:tab pos="7262813" algn="l"/>
              </a:tabLst>
            </a:pPr>
            <a:r>
              <a:rPr lang="en-CA" sz="1600" dirty="0" smtClean="0">
                <a:solidFill>
                  <a:srgbClr val="000000"/>
                </a:solidFill>
                <a:latin typeface="Calibri" panose="020F0502020204030204" pitchFamily="34" charset="0"/>
              </a:rPr>
              <a:t>Unrestricted </a:t>
            </a:r>
            <a:r>
              <a:rPr lang="en-CA" sz="1600" dirty="0">
                <a:solidFill>
                  <a:srgbClr val="000000"/>
                </a:solidFill>
                <a:latin typeface="Calibri" panose="020F0502020204030204" pitchFamily="34" charset="0"/>
              </a:rPr>
              <a:t>ability to retain unexpended funds at </a:t>
            </a:r>
            <a:r>
              <a:rPr lang="en-CA" sz="1600" dirty="0" smtClean="0">
                <a:solidFill>
                  <a:srgbClr val="000000"/>
                </a:solidFill>
                <a:latin typeface="Calibri" panose="020F0502020204030204" pitchFamily="34" charset="0"/>
              </a:rPr>
              <a:t>year-end. </a:t>
            </a:r>
            <a:endParaRPr lang="en-US" sz="1600" b="1" dirty="0">
              <a:solidFill>
                <a:srgbClr val="000000"/>
              </a:solidFill>
              <a:latin typeface="Calibri" panose="020F0502020204030204" pitchFamily="34" charset="0"/>
            </a:endParaRPr>
          </a:p>
          <a:p>
            <a:pPr marL="800100" lvl="1" indent="-342900">
              <a:buFont typeface="Wingdings" panose="05000000000000000000" pitchFamily="2" charset="2"/>
              <a:buChar char="Ø"/>
              <a:tabLst>
                <a:tab pos="7262813" algn="l"/>
              </a:tabLst>
            </a:pPr>
            <a:r>
              <a:rPr lang="en-US" sz="1600" b="1" i="1" dirty="0">
                <a:solidFill>
                  <a:srgbClr val="000000"/>
                </a:solidFill>
                <a:latin typeface="Calibri" panose="020F0502020204030204" pitchFamily="34" charset="0"/>
              </a:rPr>
              <a:t>Reduced administrative burden </a:t>
            </a:r>
            <a:r>
              <a:rPr lang="en-US" sz="1600" dirty="0" smtClean="0">
                <a:solidFill>
                  <a:srgbClr val="000000"/>
                </a:solidFill>
                <a:latin typeface="Calibri" panose="020F0502020204030204" pitchFamily="34" charset="0"/>
              </a:rPr>
              <a:t>- 90</a:t>
            </a:r>
            <a:r>
              <a:rPr lang="en-US" sz="1600" dirty="0">
                <a:solidFill>
                  <a:srgbClr val="000000"/>
                </a:solidFill>
                <a:latin typeface="Calibri" panose="020F0502020204030204" pitchFamily="34" charset="0"/>
              </a:rPr>
              <a:t>% reduction in </a:t>
            </a:r>
            <a:r>
              <a:rPr lang="en-US" sz="1600" dirty="0" smtClean="0">
                <a:solidFill>
                  <a:srgbClr val="000000"/>
                </a:solidFill>
                <a:latin typeface="Calibri" panose="020F0502020204030204" pitchFamily="34" charset="0"/>
              </a:rPr>
              <a:t>data elements provided to Canada</a:t>
            </a:r>
          </a:p>
          <a:p>
            <a:pPr marL="800100" lvl="1" indent="-342900">
              <a:buFont typeface="Wingdings" panose="05000000000000000000" pitchFamily="2" charset="2"/>
              <a:buChar char="Ø"/>
              <a:tabLst>
                <a:tab pos="7262813" algn="l"/>
              </a:tabLst>
            </a:pPr>
            <a:r>
              <a:rPr lang="en-US" sz="1600" b="1" i="1" dirty="0" smtClean="0">
                <a:solidFill>
                  <a:srgbClr val="000000"/>
                </a:solidFill>
                <a:latin typeface="Calibri" panose="020F0502020204030204" pitchFamily="34" charset="0"/>
              </a:rPr>
              <a:t>Accountability to First Nation citizens </a:t>
            </a:r>
            <a:r>
              <a:rPr lang="en-US" sz="1600" dirty="0" smtClean="0">
                <a:solidFill>
                  <a:srgbClr val="000000"/>
                </a:solidFill>
                <a:latin typeface="Calibri" panose="020F0502020204030204" pitchFamily="34" charset="0"/>
              </a:rPr>
              <a:t>-  10-Year Grant prioritizes reporting to citizens</a:t>
            </a:r>
            <a:endParaRPr lang="en-US" sz="1600" dirty="0">
              <a:solidFill>
                <a:srgbClr val="000000"/>
              </a:solidFill>
              <a:latin typeface="Calibri" panose="020F0502020204030204" pitchFamily="34" charset="0"/>
            </a:endParaRPr>
          </a:p>
          <a:p>
            <a:pPr marL="800100" lvl="1" indent="-342900">
              <a:buFont typeface="Wingdings" panose="05000000000000000000" pitchFamily="2" charset="2"/>
              <a:buChar char="Ø"/>
              <a:tabLst>
                <a:tab pos="7262813" algn="l"/>
              </a:tabLst>
            </a:pPr>
            <a:r>
              <a:rPr lang="en-US" sz="1600" b="1" i="1" dirty="0" smtClean="0">
                <a:solidFill>
                  <a:srgbClr val="000000"/>
                </a:solidFill>
                <a:latin typeface="Calibri" panose="020F0502020204030204" pitchFamily="34" charset="0"/>
              </a:rPr>
              <a:t>No </a:t>
            </a:r>
            <a:r>
              <a:rPr lang="en-US" sz="1600" b="1" i="1" dirty="0">
                <a:solidFill>
                  <a:srgbClr val="000000"/>
                </a:solidFill>
                <a:latin typeface="Calibri" panose="020F0502020204030204" pitchFamily="34" charset="0"/>
              </a:rPr>
              <a:t>recipient audits</a:t>
            </a:r>
            <a:r>
              <a:rPr lang="en-US" sz="1600" dirty="0">
                <a:solidFill>
                  <a:srgbClr val="000000"/>
                </a:solidFill>
                <a:latin typeface="Calibri" panose="020F0502020204030204" pitchFamily="34" charset="0"/>
              </a:rPr>
              <a:t> </a:t>
            </a:r>
            <a:r>
              <a:rPr lang="en-US" sz="1600" dirty="0" smtClean="0">
                <a:solidFill>
                  <a:srgbClr val="000000"/>
                </a:solidFill>
                <a:latin typeface="Calibri" panose="020F0502020204030204" pitchFamily="34" charset="0"/>
              </a:rPr>
              <a:t>- No recipient audits initiated </a:t>
            </a:r>
            <a:r>
              <a:rPr lang="en-US" sz="1600" dirty="0">
                <a:solidFill>
                  <a:srgbClr val="000000"/>
                </a:solidFill>
                <a:latin typeface="Calibri" panose="020F0502020204030204" pitchFamily="34" charset="0"/>
              </a:rPr>
              <a:t>by the department for programs included in the 10-Year </a:t>
            </a:r>
            <a:r>
              <a:rPr lang="en-US" sz="1600" dirty="0" smtClean="0">
                <a:solidFill>
                  <a:srgbClr val="000000"/>
                </a:solidFill>
                <a:latin typeface="Calibri" panose="020F0502020204030204" pitchFamily="34" charset="0"/>
              </a:rPr>
              <a:t>Grant.</a:t>
            </a:r>
            <a:endParaRPr lang="en-US" sz="1600" b="1" dirty="0" smtClean="0">
              <a:solidFill>
                <a:srgbClr val="000000"/>
              </a:solidFill>
              <a:latin typeface="Calibri" panose="020F0502020204030204" pitchFamily="34" charset="0"/>
            </a:endParaRPr>
          </a:p>
          <a:p>
            <a:pPr lvl="1">
              <a:spcAft>
                <a:spcPts val="400"/>
              </a:spcAft>
            </a:pPr>
            <a:endParaRPr lang="en-US" sz="120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610511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898616" y="1673059"/>
            <a:ext cx="2398126"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07156" indent="-107156" defTabSz="277813" fontAlgn="auto">
              <a:spcAft>
                <a:spcPts val="125"/>
              </a:spcAft>
              <a:buFont typeface="Arial" panose="020B0604020202020204" pitchFamily="34" charset="0"/>
              <a:buChar char="•"/>
            </a:pPr>
            <a:r>
              <a:rPr lang="en-US" sz="900" dirty="0">
                <a:solidFill>
                  <a:prstClr val="black"/>
                </a:solidFill>
              </a:rPr>
              <a:t>Activities subject to terms and conditions of individual programs</a:t>
            </a:r>
          </a:p>
        </p:txBody>
      </p:sp>
      <p:sp>
        <p:nvSpPr>
          <p:cNvPr id="30" name="Rounded Rectangle 29"/>
          <p:cNvSpPr/>
          <p:nvPr/>
        </p:nvSpPr>
        <p:spPr>
          <a:xfrm>
            <a:off x="3296743" y="1673059"/>
            <a:ext cx="2326274"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81571" indent="-107156" defTabSz="277813" fontAlgn="auto">
              <a:spcAft>
                <a:spcPts val="125"/>
              </a:spcAft>
              <a:buFont typeface="Arial" panose="020B0604020202020204" pitchFamily="34" charset="0"/>
              <a:buChar char="•"/>
            </a:pPr>
            <a:r>
              <a:rPr lang="en-US" sz="900" dirty="0">
                <a:solidFill>
                  <a:prstClr val="black"/>
                </a:solidFill>
              </a:rPr>
              <a:t>Activities subject to terms and conditions of individual programs</a:t>
            </a:r>
          </a:p>
        </p:txBody>
      </p:sp>
      <p:sp>
        <p:nvSpPr>
          <p:cNvPr id="37" name="Rounded Rectangle 36"/>
          <p:cNvSpPr/>
          <p:nvPr/>
        </p:nvSpPr>
        <p:spPr>
          <a:xfrm>
            <a:off x="898616" y="2389909"/>
            <a:ext cx="2398126"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07156" indent="-107156" defTabSz="277813" fontAlgn="auto">
              <a:spcAft>
                <a:spcPts val="125"/>
              </a:spcAft>
              <a:buFont typeface="Arial" panose="020B0604020202020204" pitchFamily="34" charset="0"/>
              <a:buChar char="•"/>
            </a:pPr>
            <a:r>
              <a:rPr lang="en-US" sz="900" dirty="0">
                <a:solidFill>
                  <a:prstClr val="black"/>
                </a:solidFill>
              </a:rPr>
              <a:t>Set:  Minimal ability to reallocate funding,  no carryover</a:t>
            </a:r>
          </a:p>
          <a:p>
            <a:pPr marL="107156" indent="-107156" defTabSz="277813" fontAlgn="auto">
              <a:spcAft>
                <a:spcPts val="125"/>
              </a:spcAft>
              <a:buFont typeface="Arial" panose="020B0604020202020204" pitchFamily="34" charset="0"/>
              <a:buChar char="•"/>
            </a:pPr>
            <a:r>
              <a:rPr lang="en-US" sz="900" dirty="0">
                <a:solidFill>
                  <a:prstClr val="black"/>
                </a:solidFill>
              </a:rPr>
              <a:t>Fixed and Flex: some provisions to reallocate funding (less than with Block), and to carry </a:t>
            </a:r>
            <a:r>
              <a:rPr lang="en-US" sz="900" dirty="0" smtClean="0">
                <a:solidFill>
                  <a:prstClr val="black"/>
                </a:solidFill>
              </a:rPr>
              <a:t>over</a:t>
            </a:r>
            <a:endParaRPr lang="en-US" sz="900" dirty="0">
              <a:solidFill>
                <a:prstClr val="black"/>
              </a:solidFill>
            </a:endParaRPr>
          </a:p>
        </p:txBody>
      </p:sp>
      <p:sp>
        <p:nvSpPr>
          <p:cNvPr id="38" name="Rounded Rectangle 37"/>
          <p:cNvSpPr/>
          <p:nvPr/>
        </p:nvSpPr>
        <p:spPr>
          <a:xfrm>
            <a:off x="3296743" y="2389909"/>
            <a:ext cx="2326274"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81571" indent="-107156" defTabSz="277813" fontAlgn="auto">
              <a:spcAft>
                <a:spcPts val="125"/>
              </a:spcAft>
              <a:buFont typeface="Arial" panose="020B0604020202020204" pitchFamily="34" charset="0"/>
              <a:buChar char="•"/>
            </a:pPr>
            <a:r>
              <a:rPr lang="en-US" sz="900" dirty="0" smtClean="0">
                <a:solidFill>
                  <a:srgbClr val="000000"/>
                </a:solidFill>
              </a:rPr>
              <a:t>Reallocation across block programs and retention of unspent funds at year end subject to some restrictions and permissions from the department.</a:t>
            </a:r>
            <a:endParaRPr lang="en-US" sz="900" dirty="0">
              <a:solidFill>
                <a:srgbClr val="000000"/>
              </a:solidFill>
            </a:endParaRPr>
          </a:p>
        </p:txBody>
      </p:sp>
      <p:sp>
        <p:nvSpPr>
          <p:cNvPr id="41" name="Rounded Rectangle 40"/>
          <p:cNvSpPr/>
          <p:nvPr/>
        </p:nvSpPr>
        <p:spPr>
          <a:xfrm>
            <a:off x="914400" y="3102829"/>
            <a:ext cx="2398126"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07156" indent="-107156" defTabSz="277813" fontAlgn="auto">
              <a:spcAft>
                <a:spcPts val="125"/>
              </a:spcAft>
              <a:buFont typeface="Arial" panose="020B0604020202020204" pitchFamily="34" charset="0"/>
              <a:buChar char="•"/>
            </a:pPr>
            <a:r>
              <a:rPr lang="en-US" sz="900" dirty="0">
                <a:solidFill>
                  <a:prstClr val="black"/>
                </a:solidFill>
              </a:rPr>
              <a:t>Quarterly, monthly or other installment approach</a:t>
            </a:r>
          </a:p>
        </p:txBody>
      </p:sp>
      <p:sp>
        <p:nvSpPr>
          <p:cNvPr id="42" name="Rounded Rectangle 41"/>
          <p:cNvSpPr/>
          <p:nvPr/>
        </p:nvSpPr>
        <p:spPr>
          <a:xfrm>
            <a:off x="3312527" y="3102829"/>
            <a:ext cx="2326274"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81571" indent="-107156" defTabSz="277813" fontAlgn="auto">
              <a:spcAft>
                <a:spcPts val="125"/>
              </a:spcAft>
              <a:buFont typeface="Arial" panose="020B0604020202020204" pitchFamily="34" charset="0"/>
              <a:buChar char="•"/>
            </a:pPr>
            <a:r>
              <a:rPr lang="en-US" sz="900" dirty="0">
                <a:solidFill>
                  <a:prstClr val="black"/>
                </a:solidFill>
              </a:rPr>
              <a:t>Quarterly, monthly or other installment approach</a:t>
            </a:r>
          </a:p>
        </p:txBody>
      </p:sp>
      <p:sp>
        <p:nvSpPr>
          <p:cNvPr id="45" name="Rounded Rectangle 44"/>
          <p:cNvSpPr/>
          <p:nvPr/>
        </p:nvSpPr>
        <p:spPr>
          <a:xfrm>
            <a:off x="914400" y="3830193"/>
            <a:ext cx="2398126"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07156" indent="-107156" defTabSz="277813" fontAlgn="auto">
              <a:spcAft>
                <a:spcPts val="125"/>
              </a:spcAft>
              <a:buFont typeface="Arial" panose="020B0604020202020204" pitchFamily="34" charset="0"/>
              <a:buChar char="•"/>
            </a:pPr>
            <a:r>
              <a:rPr lang="en-US" sz="900" dirty="0">
                <a:solidFill>
                  <a:prstClr val="black"/>
                </a:solidFill>
              </a:rPr>
              <a:t>Access to funding mechanisms based on departmental risk assessment </a:t>
            </a:r>
          </a:p>
        </p:txBody>
      </p:sp>
      <p:sp>
        <p:nvSpPr>
          <p:cNvPr id="46" name="Rounded Rectangle 45"/>
          <p:cNvSpPr/>
          <p:nvPr/>
        </p:nvSpPr>
        <p:spPr>
          <a:xfrm>
            <a:off x="3312527" y="3830193"/>
            <a:ext cx="2326274"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81571" indent="-107156" defTabSz="277813" fontAlgn="auto">
              <a:spcAft>
                <a:spcPts val="125"/>
              </a:spcAft>
              <a:buFont typeface="Arial" panose="020B0604020202020204" pitchFamily="34" charset="0"/>
              <a:buChar char="•"/>
            </a:pPr>
            <a:r>
              <a:rPr lang="en-US" sz="900" dirty="0">
                <a:solidFill>
                  <a:prstClr val="black"/>
                </a:solidFill>
              </a:rPr>
              <a:t>Available to low-risk recipients only as measured by the General Assessment </a:t>
            </a:r>
          </a:p>
        </p:txBody>
      </p:sp>
      <p:sp>
        <p:nvSpPr>
          <p:cNvPr id="49" name="Rounded Rectangle 48"/>
          <p:cNvSpPr/>
          <p:nvPr/>
        </p:nvSpPr>
        <p:spPr>
          <a:xfrm>
            <a:off x="914400" y="4557557"/>
            <a:ext cx="2398126"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07156" indent="-107156" defTabSz="277813" fontAlgn="auto">
              <a:spcAft>
                <a:spcPts val="125"/>
              </a:spcAft>
              <a:buFont typeface="Arial" panose="020B0604020202020204" pitchFamily="34" charset="0"/>
              <a:buChar char="•"/>
            </a:pPr>
            <a:r>
              <a:rPr lang="en-US" sz="900" dirty="0">
                <a:solidFill>
                  <a:prstClr val="black"/>
                </a:solidFill>
              </a:rPr>
              <a:t>Program-specific restrictions on eligible expenditures apply</a:t>
            </a:r>
          </a:p>
        </p:txBody>
      </p:sp>
      <p:sp>
        <p:nvSpPr>
          <p:cNvPr id="50" name="Rounded Rectangle 49"/>
          <p:cNvSpPr/>
          <p:nvPr/>
        </p:nvSpPr>
        <p:spPr>
          <a:xfrm>
            <a:off x="3312527" y="4557557"/>
            <a:ext cx="2326274"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81571" indent="-107156" defTabSz="277813" fontAlgn="auto">
              <a:spcAft>
                <a:spcPts val="125"/>
              </a:spcAft>
              <a:buFont typeface="Arial" panose="020B0604020202020204" pitchFamily="34" charset="0"/>
              <a:buChar char="•"/>
            </a:pPr>
            <a:r>
              <a:rPr lang="en-US" sz="900" dirty="0">
                <a:solidFill>
                  <a:prstClr val="black"/>
                </a:solidFill>
              </a:rPr>
              <a:t>Restrictions on eligible expenditures related to multi-program objectives within the block</a:t>
            </a:r>
          </a:p>
        </p:txBody>
      </p:sp>
      <p:sp>
        <p:nvSpPr>
          <p:cNvPr id="53" name="Rounded Rectangle 52"/>
          <p:cNvSpPr/>
          <p:nvPr/>
        </p:nvSpPr>
        <p:spPr>
          <a:xfrm>
            <a:off x="914400" y="5284920"/>
            <a:ext cx="2398126"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07156" indent="-107156" defTabSz="277813" fontAlgn="auto">
              <a:spcAft>
                <a:spcPts val="125"/>
              </a:spcAft>
              <a:buFont typeface="Arial" panose="020B0604020202020204" pitchFamily="34" charset="0"/>
              <a:buChar char="•"/>
            </a:pPr>
            <a:r>
              <a:rPr lang="en-US" sz="900" dirty="0">
                <a:solidFill>
                  <a:srgbClr val="000000"/>
                </a:solidFill>
              </a:rPr>
              <a:t>Primary focus is on </a:t>
            </a:r>
            <a:r>
              <a:rPr lang="en-US" sz="900" dirty="0" smtClean="0">
                <a:solidFill>
                  <a:srgbClr val="000000"/>
                </a:solidFill>
              </a:rPr>
              <a:t>outputs, </a:t>
            </a:r>
            <a:r>
              <a:rPr lang="en-US" sz="900" b="1" dirty="0" smtClean="0">
                <a:solidFill>
                  <a:srgbClr val="000000"/>
                </a:solidFill>
              </a:rPr>
              <a:t>reporting to Canada</a:t>
            </a:r>
            <a:endParaRPr lang="en-US" sz="900" b="1" dirty="0">
              <a:solidFill>
                <a:srgbClr val="000000"/>
              </a:solidFill>
            </a:endParaRPr>
          </a:p>
          <a:p>
            <a:pPr marL="107156" indent="-107156" defTabSz="277813" fontAlgn="auto">
              <a:spcAft>
                <a:spcPts val="125"/>
              </a:spcAft>
              <a:buFont typeface="Arial" panose="020B0604020202020204" pitchFamily="34" charset="0"/>
              <a:buChar char="•"/>
            </a:pPr>
            <a:r>
              <a:rPr lang="en-US" sz="900" dirty="0">
                <a:solidFill>
                  <a:prstClr val="black"/>
                </a:solidFill>
              </a:rPr>
              <a:t>Focus on compliance with program and funding agreement terms and </a:t>
            </a:r>
            <a:r>
              <a:rPr lang="en-US" sz="900" dirty="0" smtClean="0">
                <a:solidFill>
                  <a:prstClr val="black"/>
                </a:solidFill>
              </a:rPr>
              <a:t>conditions</a:t>
            </a:r>
            <a:endParaRPr lang="en-US" sz="900" dirty="0">
              <a:solidFill>
                <a:prstClr val="black"/>
              </a:solidFill>
            </a:endParaRPr>
          </a:p>
        </p:txBody>
      </p:sp>
      <p:sp>
        <p:nvSpPr>
          <p:cNvPr id="54" name="Rounded Rectangle 53"/>
          <p:cNvSpPr/>
          <p:nvPr/>
        </p:nvSpPr>
        <p:spPr>
          <a:xfrm>
            <a:off x="3312527" y="5284920"/>
            <a:ext cx="2326274"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81571" indent="-107156" defTabSz="277813" fontAlgn="auto">
              <a:spcAft>
                <a:spcPts val="125"/>
              </a:spcAft>
              <a:buFont typeface="Arial" panose="020B0604020202020204" pitchFamily="34" charset="0"/>
              <a:buChar char="•"/>
            </a:pPr>
            <a:r>
              <a:rPr lang="en-US" sz="900" dirty="0">
                <a:solidFill>
                  <a:srgbClr val="000000"/>
                </a:solidFill>
              </a:rPr>
              <a:t>Primary focus is on </a:t>
            </a:r>
            <a:r>
              <a:rPr lang="en-US" sz="900" dirty="0" smtClean="0">
                <a:solidFill>
                  <a:srgbClr val="000000"/>
                </a:solidFill>
              </a:rPr>
              <a:t>outputs,</a:t>
            </a:r>
            <a:r>
              <a:rPr lang="en-US" sz="900" b="1" dirty="0" smtClean="0">
                <a:solidFill>
                  <a:srgbClr val="000000"/>
                </a:solidFill>
              </a:rPr>
              <a:t> reporting to Canada</a:t>
            </a:r>
            <a:endParaRPr lang="en-US" sz="900" b="1" dirty="0">
              <a:solidFill>
                <a:srgbClr val="000000"/>
              </a:solidFill>
            </a:endParaRPr>
          </a:p>
          <a:p>
            <a:pPr marL="181571" indent="-107156" defTabSz="277813" fontAlgn="auto">
              <a:spcAft>
                <a:spcPts val="125"/>
              </a:spcAft>
              <a:buFont typeface="Arial" panose="020B0604020202020204" pitchFamily="34" charset="0"/>
              <a:buChar char="•"/>
            </a:pPr>
            <a:r>
              <a:rPr lang="en-US" sz="900" dirty="0">
                <a:solidFill>
                  <a:prstClr val="black"/>
                </a:solidFill>
              </a:rPr>
              <a:t>Focus on compliance with program and funding agreement terms and </a:t>
            </a:r>
            <a:r>
              <a:rPr lang="en-US" sz="900" dirty="0" smtClean="0">
                <a:solidFill>
                  <a:prstClr val="black"/>
                </a:solidFill>
              </a:rPr>
              <a:t>conditions</a:t>
            </a:r>
            <a:endParaRPr lang="en-US" sz="900" dirty="0">
              <a:solidFill>
                <a:prstClr val="black"/>
              </a:solidFill>
            </a:endParaRPr>
          </a:p>
        </p:txBody>
      </p:sp>
      <p:sp>
        <p:nvSpPr>
          <p:cNvPr id="57" name="Rounded Rectangle 56"/>
          <p:cNvSpPr/>
          <p:nvPr/>
        </p:nvSpPr>
        <p:spPr>
          <a:xfrm>
            <a:off x="914400" y="6012284"/>
            <a:ext cx="2398126"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07156" indent="-107156" defTabSz="277813" fontAlgn="auto">
              <a:spcAft>
                <a:spcPts val="125"/>
              </a:spcAft>
              <a:buFont typeface="Arial" panose="020B0604020202020204" pitchFamily="34" charset="0"/>
              <a:buChar char="•"/>
            </a:pPr>
            <a:r>
              <a:rPr lang="en-US" sz="900" dirty="0">
                <a:solidFill>
                  <a:prstClr val="black"/>
                </a:solidFill>
              </a:rPr>
              <a:t>Continued application of Default Prevention and Management Policy until new Policy on Essential Services is fully co-developed</a:t>
            </a:r>
          </a:p>
        </p:txBody>
      </p:sp>
      <p:sp>
        <p:nvSpPr>
          <p:cNvPr id="58" name="Rounded Rectangle 57"/>
          <p:cNvSpPr/>
          <p:nvPr/>
        </p:nvSpPr>
        <p:spPr>
          <a:xfrm>
            <a:off x="3312527" y="6012284"/>
            <a:ext cx="2326274"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81571" indent="-107156" defTabSz="277813" fontAlgn="auto">
              <a:spcAft>
                <a:spcPts val="125"/>
              </a:spcAft>
              <a:buFont typeface="Arial" panose="020B0604020202020204" pitchFamily="34" charset="0"/>
              <a:buChar char="•"/>
            </a:pPr>
            <a:r>
              <a:rPr lang="en-US" sz="900" dirty="0">
                <a:solidFill>
                  <a:prstClr val="black"/>
                </a:solidFill>
              </a:rPr>
              <a:t>Continued application of Default Prevention and Management Policy until new Policy on Essential Services is fully co-developed</a:t>
            </a:r>
          </a:p>
        </p:txBody>
      </p:sp>
      <p:sp>
        <p:nvSpPr>
          <p:cNvPr id="61" name="Rounded Rectangle 60"/>
          <p:cNvSpPr/>
          <p:nvPr/>
        </p:nvSpPr>
        <p:spPr>
          <a:xfrm>
            <a:off x="914400" y="935182"/>
            <a:ext cx="2398126"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06363" indent="-106363" defTabSz="277813" fontAlgn="auto">
              <a:spcAft>
                <a:spcPts val="125"/>
              </a:spcAft>
              <a:buFont typeface="Arial" panose="020B0604020202020204" pitchFamily="34" charset="0"/>
              <a:buChar char="•"/>
            </a:pPr>
            <a:r>
              <a:rPr lang="en-US" sz="900" dirty="0">
                <a:solidFill>
                  <a:prstClr val="black"/>
                </a:solidFill>
              </a:rPr>
              <a:t>Short-term funding horizons, </a:t>
            </a:r>
            <a:r>
              <a:rPr lang="en-US" sz="900" dirty="0" smtClean="0">
                <a:solidFill>
                  <a:prstClr val="black"/>
                </a:solidFill>
              </a:rPr>
              <a:t>annual formula-driven </a:t>
            </a:r>
            <a:r>
              <a:rPr lang="en-US" sz="900" dirty="0">
                <a:solidFill>
                  <a:prstClr val="black"/>
                </a:solidFill>
              </a:rPr>
              <a:t>adjustments</a:t>
            </a:r>
          </a:p>
        </p:txBody>
      </p:sp>
      <p:sp>
        <p:nvSpPr>
          <p:cNvPr id="62" name="Rounded Rectangle 61"/>
          <p:cNvSpPr/>
          <p:nvPr/>
        </p:nvSpPr>
        <p:spPr>
          <a:xfrm>
            <a:off x="3312527" y="935182"/>
            <a:ext cx="2326274" cy="741807"/>
          </a:xfrm>
          <a:prstGeom prst="roundRect">
            <a:avLst/>
          </a:prstGeom>
          <a:solidFill>
            <a:schemeClr val="accent3">
              <a:alpha val="70000"/>
            </a:schemeClr>
          </a:soli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91440" tIns="8334" rIns="91440" bIns="8334" numCol="1" spcCol="794" anchor="ctr" anchorCtr="0">
            <a:noAutofit/>
          </a:bodyPr>
          <a:lstStyle/>
          <a:p>
            <a:pPr marL="181571" indent="-107156" fontAlgn="auto">
              <a:lnSpc>
                <a:spcPct val="100000"/>
              </a:lnSpc>
              <a:spcBef>
                <a:spcPts val="0"/>
              </a:spcBef>
              <a:spcAft>
                <a:spcPts val="0"/>
              </a:spcAft>
              <a:buFont typeface="Arial" panose="020B0604020202020204" pitchFamily="34" charset="0"/>
              <a:buChar char="•"/>
            </a:pPr>
            <a:r>
              <a:rPr lang="en-US" sz="900" dirty="0">
                <a:solidFill>
                  <a:prstClr val="black"/>
                </a:solidFill>
              </a:rPr>
              <a:t>5-year term for non-health programs </a:t>
            </a:r>
          </a:p>
          <a:p>
            <a:pPr marL="181571" indent="-107156" fontAlgn="auto">
              <a:lnSpc>
                <a:spcPct val="100000"/>
              </a:lnSpc>
              <a:spcBef>
                <a:spcPts val="0"/>
              </a:spcBef>
              <a:spcAft>
                <a:spcPts val="0"/>
              </a:spcAft>
              <a:buFont typeface="Arial" panose="020B0604020202020204" pitchFamily="34" charset="0"/>
              <a:buChar char="•"/>
            </a:pPr>
            <a:r>
              <a:rPr lang="en-US" sz="900" dirty="0">
                <a:solidFill>
                  <a:prstClr val="black"/>
                </a:solidFill>
              </a:rPr>
              <a:t>10-year term for health programs</a:t>
            </a:r>
          </a:p>
        </p:txBody>
      </p:sp>
      <p:sp>
        <p:nvSpPr>
          <p:cNvPr id="64" name="Freeform 63"/>
          <p:cNvSpPr/>
          <p:nvPr/>
        </p:nvSpPr>
        <p:spPr>
          <a:xfrm>
            <a:off x="5468471" y="1673059"/>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107156" indent="-107156" defTabSz="277813" fontAlgn="auto">
              <a:spcAft>
                <a:spcPts val="125"/>
              </a:spcAft>
              <a:buFont typeface="Wingdings" panose="05000000000000000000" pitchFamily="2" charset="2"/>
              <a:buChar char="ü"/>
            </a:pPr>
            <a:endParaRPr lang="en-US" sz="900" b="1" dirty="0">
              <a:solidFill>
                <a:prstClr val="black"/>
              </a:solidFill>
            </a:endParaRPr>
          </a:p>
        </p:txBody>
      </p:sp>
      <p:sp>
        <p:nvSpPr>
          <p:cNvPr id="65" name="Freeform 64"/>
          <p:cNvSpPr/>
          <p:nvPr/>
        </p:nvSpPr>
        <p:spPr>
          <a:xfrm>
            <a:off x="5468471" y="2389909"/>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107156" indent="-107156" defTabSz="277813" fontAlgn="auto">
              <a:spcAft>
                <a:spcPts val="125"/>
              </a:spcAft>
              <a:buFont typeface="Wingdings" panose="05000000000000000000" pitchFamily="2" charset="2"/>
              <a:buChar char="ü"/>
            </a:pPr>
            <a:endParaRPr lang="en-US" sz="900" b="1" dirty="0">
              <a:solidFill>
                <a:prstClr val="black"/>
              </a:solidFill>
            </a:endParaRPr>
          </a:p>
        </p:txBody>
      </p:sp>
      <p:sp>
        <p:nvSpPr>
          <p:cNvPr id="66" name="Freeform 65"/>
          <p:cNvSpPr/>
          <p:nvPr/>
        </p:nvSpPr>
        <p:spPr>
          <a:xfrm>
            <a:off x="5484255" y="3102829"/>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107156" indent="-107156" defTabSz="277813" fontAlgn="auto">
              <a:spcAft>
                <a:spcPts val="125"/>
              </a:spcAft>
              <a:buFont typeface="Wingdings" panose="05000000000000000000" pitchFamily="2" charset="2"/>
              <a:buChar char="ü"/>
            </a:pPr>
            <a:endParaRPr lang="en-US" sz="900" b="1" i="1" dirty="0">
              <a:solidFill>
                <a:prstClr val="black"/>
              </a:solidFill>
            </a:endParaRPr>
          </a:p>
        </p:txBody>
      </p:sp>
      <p:sp>
        <p:nvSpPr>
          <p:cNvPr id="67" name="Freeform 66"/>
          <p:cNvSpPr/>
          <p:nvPr/>
        </p:nvSpPr>
        <p:spPr>
          <a:xfrm>
            <a:off x="5484255" y="3830193"/>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107156" indent="-107156" defTabSz="277813" fontAlgn="auto">
              <a:spcAft>
                <a:spcPts val="125"/>
              </a:spcAft>
              <a:buFont typeface="Wingdings" panose="05000000000000000000" pitchFamily="2" charset="2"/>
              <a:buChar char="ü"/>
            </a:pPr>
            <a:endParaRPr lang="en-US" sz="900" b="1" i="1" dirty="0">
              <a:solidFill>
                <a:prstClr val="black"/>
              </a:solidFill>
            </a:endParaRPr>
          </a:p>
        </p:txBody>
      </p:sp>
      <p:sp>
        <p:nvSpPr>
          <p:cNvPr id="68" name="Freeform 67"/>
          <p:cNvSpPr/>
          <p:nvPr/>
        </p:nvSpPr>
        <p:spPr>
          <a:xfrm>
            <a:off x="5484255" y="4557557"/>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107156" indent="-107156" defTabSz="277813" fontAlgn="auto">
              <a:spcAft>
                <a:spcPts val="125"/>
              </a:spcAft>
              <a:buFont typeface="Wingdings" panose="05000000000000000000" pitchFamily="2" charset="2"/>
              <a:buChar char="ü"/>
            </a:pPr>
            <a:endParaRPr lang="en-US" sz="900" b="1" i="1" dirty="0">
              <a:solidFill>
                <a:prstClr val="black"/>
              </a:solidFill>
            </a:endParaRPr>
          </a:p>
        </p:txBody>
      </p:sp>
      <p:sp>
        <p:nvSpPr>
          <p:cNvPr id="69" name="Freeform 68"/>
          <p:cNvSpPr/>
          <p:nvPr/>
        </p:nvSpPr>
        <p:spPr>
          <a:xfrm>
            <a:off x="5484255" y="5284920"/>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107156" indent="-107156" defTabSz="277813" fontAlgn="auto">
              <a:spcAft>
                <a:spcPts val="125"/>
              </a:spcAft>
              <a:buFont typeface="Wingdings" panose="05000000000000000000" pitchFamily="2" charset="2"/>
              <a:buChar char="ü"/>
            </a:pPr>
            <a:endParaRPr lang="en-US" sz="900" b="1" i="1" dirty="0">
              <a:solidFill>
                <a:prstClr val="black"/>
              </a:solidFill>
            </a:endParaRPr>
          </a:p>
        </p:txBody>
      </p:sp>
      <p:sp>
        <p:nvSpPr>
          <p:cNvPr id="70" name="Freeform 69"/>
          <p:cNvSpPr/>
          <p:nvPr/>
        </p:nvSpPr>
        <p:spPr>
          <a:xfrm>
            <a:off x="5484255" y="6012284"/>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107156" indent="-107156" defTabSz="277813" fontAlgn="auto">
              <a:spcAft>
                <a:spcPts val="125"/>
              </a:spcAft>
              <a:buFont typeface="Wingdings" panose="05000000000000000000" pitchFamily="2" charset="2"/>
              <a:buChar char="ü"/>
            </a:pPr>
            <a:endParaRPr lang="en-US" sz="900" b="1" i="1" dirty="0">
              <a:solidFill>
                <a:prstClr val="black"/>
              </a:solidFill>
            </a:endParaRPr>
          </a:p>
        </p:txBody>
      </p:sp>
      <p:sp>
        <p:nvSpPr>
          <p:cNvPr id="71" name="Freeform 70"/>
          <p:cNvSpPr/>
          <p:nvPr/>
        </p:nvSpPr>
        <p:spPr>
          <a:xfrm>
            <a:off x="5484255" y="935182"/>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107156" indent="-107156" defTabSz="277813" fontAlgn="auto">
              <a:spcAft>
                <a:spcPts val="125"/>
              </a:spcAft>
              <a:buFont typeface="Wingdings" panose="05000000000000000000" pitchFamily="2" charset="2"/>
              <a:buChar char="ü"/>
            </a:pPr>
            <a:endParaRPr lang="en-US" sz="900" b="1" i="1" dirty="0">
              <a:solidFill>
                <a:prstClr val="black"/>
              </a:solidFill>
            </a:endParaRPr>
          </a:p>
        </p:txBody>
      </p:sp>
      <p:sp>
        <p:nvSpPr>
          <p:cNvPr id="73" name="Freeform 72"/>
          <p:cNvSpPr>
            <a:spLocks noChangeAspect="1"/>
          </p:cNvSpPr>
          <p:nvPr/>
        </p:nvSpPr>
        <p:spPr>
          <a:xfrm>
            <a:off x="5488892" y="1687504"/>
            <a:ext cx="3639336"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285750" indent="-147836" defTabSz="277813" fontAlgn="auto">
              <a:spcAft>
                <a:spcPts val="125"/>
              </a:spcAft>
              <a:buFont typeface="Wingdings" panose="05000000000000000000" pitchFamily="2" charset="2"/>
              <a:buChar char="ü"/>
            </a:pPr>
            <a:r>
              <a:rPr lang="en-US" sz="900" b="1" i="1" dirty="0">
                <a:solidFill>
                  <a:prstClr val="black"/>
                </a:solidFill>
              </a:rPr>
              <a:t>Full freedom to design programs and services based on community priorities. </a:t>
            </a:r>
          </a:p>
          <a:p>
            <a:pPr marL="285750" indent="-147836" defTabSz="277813" fontAlgn="auto">
              <a:spcAft>
                <a:spcPts val="125"/>
              </a:spcAft>
              <a:buFont typeface="Wingdings" panose="05000000000000000000" pitchFamily="2" charset="2"/>
              <a:buChar char="ü"/>
            </a:pPr>
            <a:r>
              <a:rPr lang="en-US" sz="900" b="1" i="1" dirty="0">
                <a:solidFill>
                  <a:prstClr val="black"/>
                </a:solidFill>
              </a:rPr>
              <a:t>Program terms and conditions not applied or enforced.</a:t>
            </a:r>
          </a:p>
        </p:txBody>
      </p:sp>
      <p:sp>
        <p:nvSpPr>
          <p:cNvPr id="74" name="Freeform 73"/>
          <p:cNvSpPr/>
          <p:nvPr/>
        </p:nvSpPr>
        <p:spPr>
          <a:xfrm>
            <a:off x="5488892" y="2404353"/>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285750" indent="-147836" defTabSz="277813" fontAlgn="auto">
              <a:spcAft>
                <a:spcPts val="125"/>
              </a:spcAft>
              <a:buFont typeface="Wingdings" panose="05000000000000000000" pitchFamily="2" charset="2"/>
              <a:buChar char="ü"/>
            </a:pPr>
            <a:r>
              <a:rPr lang="en-US" sz="900" b="1" i="1" dirty="0">
                <a:solidFill>
                  <a:prstClr val="black"/>
                </a:solidFill>
              </a:rPr>
              <a:t>Full freedom to reallocate without permissions from the department.</a:t>
            </a:r>
          </a:p>
          <a:p>
            <a:pPr marL="285750" indent="-147836" defTabSz="277813" fontAlgn="auto">
              <a:spcAft>
                <a:spcPts val="125"/>
              </a:spcAft>
              <a:buFont typeface="Wingdings" panose="05000000000000000000" pitchFamily="2" charset="2"/>
              <a:buChar char="ü"/>
            </a:pPr>
            <a:r>
              <a:rPr lang="en-US" sz="900" b="1" i="1" dirty="0">
                <a:solidFill>
                  <a:prstClr val="black"/>
                </a:solidFill>
              </a:rPr>
              <a:t>Full freedom to retain unexpended funds </a:t>
            </a:r>
            <a:r>
              <a:rPr lang="en-US" sz="900" b="1" i="1" dirty="0" smtClean="0">
                <a:solidFill>
                  <a:prstClr val="black"/>
                </a:solidFill>
              </a:rPr>
              <a:t>each </a:t>
            </a:r>
            <a:r>
              <a:rPr lang="en-US" sz="900" b="1" i="1" dirty="0">
                <a:solidFill>
                  <a:prstClr val="black"/>
                </a:solidFill>
              </a:rPr>
              <a:t>year.</a:t>
            </a:r>
          </a:p>
        </p:txBody>
      </p:sp>
      <p:sp>
        <p:nvSpPr>
          <p:cNvPr id="75" name="Freeform 74"/>
          <p:cNvSpPr/>
          <p:nvPr/>
        </p:nvSpPr>
        <p:spPr>
          <a:xfrm>
            <a:off x="5504676" y="3117273"/>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285750" indent="-147836" defTabSz="277813" fontAlgn="auto">
              <a:spcAft>
                <a:spcPts val="125"/>
              </a:spcAft>
              <a:buFont typeface="Wingdings" panose="05000000000000000000" pitchFamily="2" charset="2"/>
              <a:buChar char="ü"/>
            </a:pPr>
            <a:r>
              <a:rPr lang="en-US" sz="900" b="1" i="1" dirty="0">
                <a:solidFill>
                  <a:prstClr val="black"/>
                </a:solidFill>
              </a:rPr>
              <a:t>Annual lump sum payments available at First Nation’s request</a:t>
            </a:r>
          </a:p>
        </p:txBody>
      </p:sp>
      <p:sp>
        <p:nvSpPr>
          <p:cNvPr id="76" name="Freeform 75"/>
          <p:cNvSpPr/>
          <p:nvPr/>
        </p:nvSpPr>
        <p:spPr>
          <a:xfrm>
            <a:off x="5504676" y="3844637"/>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285750" indent="-147836" defTabSz="277813" fontAlgn="auto">
              <a:spcAft>
                <a:spcPts val="125"/>
              </a:spcAft>
              <a:buFont typeface="Wingdings" panose="05000000000000000000" pitchFamily="2" charset="2"/>
              <a:buChar char="ü"/>
            </a:pPr>
            <a:r>
              <a:rPr lang="en-US" sz="900" b="1" i="1" dirty="0">
                <a:solidFill>
                  <a:prstClr val="black"/>
                </a:solidFill>
              </a:rPr>
              <a:t>Co-developed eligibility criteria</a:t>
            </a:r>
          </a:p>
          <a:p>
            <a:pPr marL="285750" indent="-147836" defTabSz="277813" fontAlgn="auto">
              <a:spcAft>
                <a:spcPts val="125"/>
              </a:spcAft>
              <a:buFont typeface="Wingdings" panose="05000000000000000000" pitchFamily="2" charset="2"/>
              <a:buChar char="ü"/>
            </a:pPr>
            <a:r>
              <a:rPr lang="en-US" sz="900" b="1" i="1" dirty="0">
                <a:solidFill>
                  <a:prstClr val="black"/>
                </a:solidFill>
              </a:rPr>
              <a:t>Advice on eligibility by a First Nations-led non-government institution</a:t>
            </a:r>
          </a:p>
        </p:txBody>
      </p:sp>
      <p:sp>
        <p:nvSpPr>
          <p:cNvPr id="77" name="Freeform 76"/>
          <p:cNvSpPr/>
          <p:nvPr/>
        </p:nvSpPr>
        <p:spPr>
          <a:xfrm>
            <a:off x="5504676" y="4572000"/>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285750" indent="-147836" defTabSz="277813" fontAlgn="auto">
              <a:spcAft>
                <a:spcPts val="125"/>
              </a:spcAft>
              <a:buFont typeface="Wingdings" panose="05000000000000000000" pitchFamily="2" charset="2"/>
              <a:buChar char="ü"/>
            </a:pPr>
            <a:r>
              <a:rPr lang="en-US" sz="900" b="1" i="1" dirty="0">
                <a:solidFill>
                  <a:prstClr val="black"/>
                </a:solidFill>
              </a:rPr>
              <a:t>No tracking or compliance reviews of </a:t>
            </a:r>
            <a:r>
              <a:rPr lang="en-US" sz="900" b="1" i="1" dirty="0" smtClean="0">
                <a:solidFill>
                  <a:prstClr val="black"/>
                </a:solidFill>
              </a:rPr>
              <a:t>expenditures </a:t>
            </a:r>
            <a:br>
              <a:rPr lang="en-US" sz="900" b="1" i="1" dirty="0" smtClean="0">
                <a:solidFill>
                  <a:prstClr val="black"/>
                </a:solidFill>
              </a:rPr>
            </a:br>
            <a:r>
              <a:rPr lang="en-US" sz="900" b="1" i="1" dirty="0" smtClean="0">
                <a:solidFill>
                  <a:prstClr val="black"/>
                </a:solidFill>
              </a:rPr>
              <a:t>by ISC</a:t>
            </a:r>
            <a:endParaRPr lang="en-US" sz="900" b="1" i="1" dirty="0">
              <a:solidFill>
                <a:prstClr val="black"/>
              </a:solidFill>
            </a:endParaRPr>
          </a:p>
          <a:p>
            <a:pPr marL="285750" indent="-147836" defTabSz="277813" fontAlgn="auto">
              <a:spcAft>
                <a:spcPts val="125"/>
              </a:spcAft>
              <a:buFont typeface="Wingdings" panose="05000000000000000000" pitchFamily="2" charset="2"/>
              <a:buChar char="ü"/>
            </a:pPr>
            <a:r>
              <a:rPr lang="en-US" sz="900" b="1" i="1" dirty="0">
                <a:solidFill>
                  <a:prstClr val="black"/>
                </a:solidFill>
              </a:rPr>
              <a:t>No recipient audits</a:t>
            </a:r>
          </a:p>
          <a:p>
            <a:pPr marL="285750" indent="-147836" defTabSz="277813" fontAlgn="auto">
              <a:spcAft>
                <a:spcPts val="125"/>
              </a:spcAft>
              <a:buFont typeface="Wingdings" panose="05000000000000000000" pitchFamily="2" charset="2"/>
              <a:buChar char="ü"/>
            </a:pPr>
            <a:r>
              <a:rPr lang="en-US" sz="900" b="1" i="1" dirty="0">
                <a:solidFill>
                  <a:prstClr val="black"/>
                </a:solidFill>
              </a:rPr>
              <a:t>No stacking restrictions</a:t>
            </a:r>
          </a:p>
        </p:txBody>
      </p:sp>
      <p:sp>
        <p:nvSpPr>
          <p:cNvPr id="78" name="Freeform 77"/>
          <p:cNvSpPr/>
          <p:nvPr/>
        </p:nvSpPr>
        <p:spPr>
          <a:xfrm>
            <a:off x="5504676" y="5299364"/>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285750" indent="-147836" defTabSz="277813" fontAlgn="auto">
              <a:spcAft>
                <a:spcPts val="125"/>
              </a:spcAft>
              <a:buFont typeface="Wingdings" panose="05000000000000000000" pitchFamily="2" charset="2"/>
              <a:buChar char="ü"/>
            </a:pPr>
            <a:r>
              <a:rPr lang="en-US" sz="900" b="1" i="1" dirty="0">
                <a:solidFill>
                  <a:srgbClr val="000000"/>
                </a:solidFill>
              </a:rPr>
              <a:t>Focus on </a:t>
            </a:r>
            <a:r>
              <a:rPr lang="en-US" sz="900" b="1" i="1" dirty="0" smtClean="0">
                <a:solidFill>
                  <a:srgbClr val="000000"/>
                </a:solidFill>
              </a:rPr>
              <a:t>outcomes, reporting to citizens</a:t>
            </a:r>
            <a:endParaRPr lang="en-US" sz="900" b="1" i="1" dirty="0">
              <a:solidFill>
                <a:srgbClr val="000000"/>
              </a:solidFill>
            </a:endParaRPr>
          </a:p>
          <a:p>
            <a:pPr marL="285750" indent="-147836" defTabSz="277813" fontAlgn="auto">
              <a:spcAft>
                <a:spcPts val="125"/>
              </a:spcAft>
              <a:buFont typeface="Wingdings" panose="05000000000000000000" pitchFamily="2" charset="2"/>
              <a:buChar char="ü"/>
            </a:pPr>
            <a:r>
              <a:rPr lang="en-US" sz="900" b="1" i="1" dirty="0">
                <a:solidFill>
                  <a:srgbClr val="000000"/>
                </a:solidFill>
              </a:rPr>
              <a:t>Reporting to First Nation citizens supported by Financial administration laws/bylaws </a:t>
            </a:r>
          </a:p>
          <a:p>
            <a:pPr marL="285750" indent="-147836" defTabSz="277813" fontAlgn="auto">
              <a:spcAft>
                <a:spcPts val="125"/>
              </a:spcAft>
              <a:buFont typeface="Wingdings" panose="05000000000000000000" pitchFamily="2" charset="2"/>
              <a:buChar char="ü"/>
            </a:pPr>
            <a:r>
              <a:rPr lang="en-US" sz="900" b="1" i="1" dirty="0">
                <a:solidFill>
                  <a:srgbClr val="000000"/>
                </a:solidFill>
              </a:rPr>
              <a:t>90% reduction in required </a:t>
            </a:r>
            <a:r>
              <a:rPr lang="en-US" sz="900" b="1" i="1" dirty="0">
                <a:solidFill>
                  <a:prstClr val="black"/>
                </a:solidFill>
              </a:rPr>
              <a:t>data fields to department</a:t>
            </a:r>
          </a:p>
        </p:txBody>
      </p:sp>
      <p:sp>
        <p:nvSpPr>
          <p:cNvPr id="79" name="Freeform 78"/>
          <p:cNvSpPr/>
          <p:nvPr/>
        </p:nvSpPr>
        <p:spPr>
          <a:xfrm>
            <a:off x="5504676" y="6026727"/>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285750" indent="-147836" defTabSz="277813" fontAlgn="auto">
              <a:spcAft>
                <a:spcPts val="125"/>
              </a:spcAft>
              <a:buFont typeface="Wingdings" panose="05000000000000000000" pitchFamily="2" charset="2"/>
              <a:buChar char="ü"/>
            </a:pPr>
            <a:r>
              <a:rPr lang="en-US" sz="900" b="1" i="1" dirty="0">
                <a:solidFill>
                  <a:prstClr val="black"/>
                </a:solidFill>
              </a:rPr>
              <a:t>Default Prevention and Management Policy does not apply</a:t>
            </a:r>
          </a:p>
          <a:p>
            <a:pPr marL="285750" indent="-147836" defTabSz="277813" fontAlgn="auto">
              <a:spcAft>
                <a:spcPts val="125"/>
              </a:spcAft>
              <a:buFont typeface="Wingdings" panose="05000000000000000000" pitchFamily="2" charset="2"/>
              <a:buChar char="ü"/>
            </a:pPr>
            <a:r>
              <a:rPr lang="en-US" sz="900" b="1" i="1" dirty="0">
                <a:solidFill>
                  <a:prstClr val="black"/>
                </a:solidFill>
              </a:rPr>
              <a:t>No intervention by the department</a:t>
            </a:r>
          </a:p>
          <a:p>
            <a:pPr marL="285750" indent="-147836" defTabSz="277813" fontAlgn="auto">
              <a:spcAft>
                <a:spcPts val="125"/>
              </a:spcAft>
              <a:buFont typeface="Wingdings" panose="05000000000000000000" pitchFamily="2" charset="2"/>
              <a:buChar char="ü"/>
            </a:pPr>
            <a:r>
              <a:rPr lang="en-US" sz="900" b="1" i="1" dirty="0">
                <a:solidFill>
                  <a:prstClr val="black"/>
                </a:solidFill>
              </a:rPr>
              <a:t>Emphasis on collaborative approaches to maintain eligibility, ensure health and safety</a:t>
            </a:r>
          </a:p>
        </p:txBody>
      </p:sp>
      <p:sp>
        <p:nvSpPr>
          <p:cNvPr id="80" name="Freeform 79"/>
          <p:cNvSpPr/>
          <p:nvPr/>
        </p:nvSpPr>
        <p:spPr>
          <a:xfrm>
            <a:off x="5504676" y="949626"/>
            <a:ext cx="3639324" cy="741807"/>
          </a:xfrm>
          <a:custGeom>
            <a:avLst/>
            <a:gdLst>
              <a:gd name="connsiteX0" fmla="*/ 0 w 4908097"/>
              <a:gd name="connsiteY0" fmla="*/ 0 h 1279981"/>
              <a:gd name="connsiteX1" fmla="*/ 4268107 w 4908097"/>
              <a:gd name="connsiteY1" fmla="*/ 0 h 1279981"/>
              <a:gd name="connsiteX2" fmla="*/ 4908097 w 4908097"/>
              <a:gd name="connsiteY2" fmla="*/ 639991 h 1279981"/>
              <a:gd name="connsiteX3" fmla="*/ 4268107 w 4908097"/>
              <a:gd name="connsiteY3" fmla="*/ 1279981 h 1279981"/>
              <a:gd name="connsiteX4" fmla="*/ 0 w 4908097"/>
              <a:gd name="connsiteY4" fmla="*/ 1279981 h 1279981"/>
              <a:gd name="connsiteX5" fmla="*/ 639991 w 4908097"/>
              <a:gd name="connsiteY5" fmla="*/ 639991 h 1279981"/>
              <a:gd name="connsiteX6" fmla="*/ 0 w 4908097"/>
              <a:gd name="connsiteY6" fmla="*/ 0 h 1279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8097" h="1279981">
                <a:moveTo>
                  <a:pt x="0" y="0"/>
                </a:moveTo>
                <a:lnTo>
                  <a:pt x="4268107" y="0"/>
                </a:lnTo>
                <a:lnTo>
                  <a:pt x="4908097" y="639991"/>
                </a:lnTo>
                <a:lnTo>
                  <a:pt x="4268107" y="1279981"/>
                </a:lnTo>
                <a:lnTo>
                  <a:pt x="0" y="1279981"/>
                </a:lnTo>
                <a:lnTo>
                  <a:pt x="639991" y="639991"/>
                </a:lnTo>
                <a:lnTo>
                  <a:pt x="0" y="0"/>
                </a:lnTo>
                <a:close/>
              </a:path>
            </a:pathLst>
          </a:custGeom>
          <a:gradFill>
            <a:gsLst>
              <a:gs pos="0">
                <a:schemeClr val="accent3"/>
              </a:gs>
              <a:gs pos="93000">
                <a:schemeClr val="accent3">
                  <a:lumMod val="50000"/>
                  <a:alpha val="74000"/>
                </a:schemeClr>
              </a:gs>
              <a:gs pos="100000">
                <a:schemeClr val="accent1">
                  <a:tint val="23500"/>
                  <a:satMod val="160000"/>
                </a:schemeClr>
              </a:gs>
            </a:gsLst>
            <a:lin ang="5400000" scaled="0"/>
          </a:gradFill>
          <a:effectLst>
            <a:softEdge rad="63500"/>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384048" tIns="8334" rIns="256032" bIns="8334" numCol="1" spcCol="794" anchor="ctr" anchorCtr="0">
            <a:noAutofit/>
          </a:bodyPr>
          <a:lstStyle/>
          <a:p>
            <a:pPr marL="285750" indent="-147836" defTabSz="277813" fontAlgn="auto">
              <a:spcAft>
                <a:spcPts val="125"/>
              </a:spcAft>
              <a:buFont typeface="Wingdings" panose="05000000000000000000" pitchFamily="2" charset="2"/>
              <a:buChar char="ü"/>
            </a:pPr>
            <a:r>
              <a:rPr lang="en-US" sz="900" b="1" i="1" dirty="0">
                <a:solidFill>
                  <a:prstClr val="black"/>
                </a:solidFill>
              </a:rPr>
              <a:t>10-year grant funding horizon available at First Nation’s request </a:t>
            </a:r>
          </a:p>
        </p:txBody>
      </p:sp>
      <p:sp>
        <p:nvSpPr>
          <p:cNvPr id="83" name="TextBox 82"/>
          <p:cNvSpPr txBox="1"/>
          <p:nvPr/>
        </p:nvSpPr>
        <p:spPr>
          <a:xfrm>
            <a:off x="0" y="1220815"/>
            <a:ext cx="990600" cy="226985"/>
          </a:xfrm>
          <a:prstGeom prst="rect">
            <a:avLst/>
          </a:prstGeom>
          <a:noFill/>
        </p:spPr>
        <p:txBody>
          <a:bodyPr wrap="square" lIns="57150" tIns="28575" rIns="57150" bIns="28575" rtlCol="0">
            <a:spAutoFit/>
          </a:bodyPr>
          <a:lstStyle/>
          <a:p>
            <a:pPr fontAlgn="auto">
              <a:lnSpc>
                <a:spcPct val="100000"/>
              </a:lnSpc>
              <a:spcBef>
                <a:spcPts val="0"/>
              </a:spcBef>
              <a:spcAft>
                <a:spcPts val="0"/>
              </a:spcAft>
            </a:pPr>
            <a:r>
              <a:rPr lang="en-US" sz="1100" b="1" i="1" dirty="0">
                <a:solidFill>
                  <a:prstClr val="black"/>
                </a:solidFill>
                <a:latin typeface="Calibri"/>
              </a:rPr>
              <a:t>Predictability</a:t>
            </a:r>
          </a:p>
        </p:txBody>
      </p:sp>
      <p:sp>
        <p:nvSpPr>
          <p:cNvPr id="84" name="TextBox 83"/>
          <p:cNvSpPr txBox="1"/>
          <p:nvPr/>
        </p:nvSpPr>
        <p:spPr>
          <a:xfrm>
            <a:off x="0" y="1866812"/>
            <a:ext cx="990600" cy="396262"/>
          </a:xfrm>
          <a:prstGeom prst="rect">
            <a:avLst/>
          </a:prstGeom>
          <a:noFill/>
        </p:spPr>
        <p:txBody>
          <a:bodyPr wrap="square" lIns="57150" tIns="28575" rIns="57150" bIns="28575" rtlCol="0">
            <a:spAutoFit/>
          </a:bodyPr>
          <a:lstStyle/>
          <a:p>
            <a:pPr fontAlgn="auto">
              <a:lnSpc>
                <a:spcPct val="100000"/>
              </a:lnSpc>
              <a:spcBef>
                <a:spcPts val="0"/>
              </a:spcBef>
              <a:spcAft>
                <a:spcPts val="0"/>
              </a:spcAft>
            </a:pPr>
            <a:r>
              <a:rPr lang="en-US" sz="1100" b="1" i="1" dirty="0">
                <a:solidFill>
                  <a:prstClr val="black"/>
                </a:solidFill>
                <a:latin typeface="Calibri"/>
              </a:rPr>
              <a:t>Program design</a:t>
            </a:r>
          </a:p>
        </p:txBody>
      </p:sp>
      <p:sp>
        <p:nvSpPr>
          <p:cNvPr id="85" name="TextBox 84"/>
          <p:cNvSpPr txBox="1"/>
          <p:nvPr/>
        </p:nvSpPr>
        <p:spPr>
          <a:xfrm>
            <a:off x="26439" y="2577195"/>
            <a:ext cx="990600" cy="396262"/>
          </a:xfrm>
          <a:prstGeom prst="rect">
            <a:avLst/>
          </a:prstGeom>
          <a:noFill/>
        </p:spPr>
        <p:txBody>
          <a:bodyPr wrap="square" lIns="57150" tIns="28575" rIns="57150" bIns="28575" rtlCol="0">
            <a:spAutoFit/>
          </a:bodyPr>
          <a:lstStyle/>
          <a:p>
            <a:pPr fontAlgn="auto">
              <a:lnSpc>
                <a:spcPct val="100000"/>
              </a:lnSpc>
              <a:spcBef>
                <a:spcPts val="0"/>
              </a:spcBef>
              <a:spcAft>
                <a:spcPts val="0"/>
              </a:spcAft>
            </a:pPr>
            <a:r>
              <a:rPr lang="en-US" sz="1100" b="1" i="1" dirty="0">
                <a:solidFill>
                  <a:prstClr val="black"/>
                </a:solidFill>
                <a:latin typeface="Calibri"/>
              </a:rPr>
              <a:t>Funding flexibility</a:t>
            </a:r>
          </a:p>
        </p:txBody>
      </p:sp>
      <p:sp>
        <p:nvSpPr>
          <p:cNvPr id="86" name="TextBox 85"/>
          <p:cNvSpPr txBox="1"/>
          <p:nvPr/>
        </p:nvSpPr>
        <p:spPr>
          <a:xfrm>
            <a:off x="23675" y="3290115"/>
            <a:ext cx="990600" cy="396262"/>
          </a:xfrm>
          <a:prstGeom prst="rect">
            <a:avLst/>
          </a:prstGeom>
          <a:noFill/>
        </p:spPr>
        <p:txBody>
          <a:bodyPr wrap="square" lIns="57150" tIns="28575" rIns="57150" bIns="28575" rtlCol="0">
            <a:spAutoFit/>
          </a:bodyPr>
          <a:lstStyle/>
          <a:p>
            <a:pPr fontAlgn="auto">
              <a:lnSpc>
                <a:spcPct val="100000"/>
              </a:lnSpc>
              <a:spcBef>
                <a:spcPts val="0"/>
              </a:spcBef>
              <a:spcAft>
                <a:spcPts val="0"/>
              </a:spcAft>
            </a:pPr>
            <a:r>
              <a:rPr lang="en-US" sz="1100" b="1" i="1" dirty="0">
                <a:solidFill>
                  <a:prstClr val="black"/>
                </a:solidFill>
                <a:latin typeface="Calibri"/>
              </a:rPr>
              <a:t>Payment Schedules</a:t>
            </a:r>
          </a:p>
        </p:txBody>
      </p:sp>
      <p:sp>
        <p:nvSpPr>
          <p:cNvPr id="87" name="TextBox 86"/>
          <p:cNvSpPr txBox="1"/>
          <p:nvPr/>
        </p:nvSpPr>
        <p:spPr>
          <a:xfrm>
            <a:off x="23675" y="4031923"/>
            <a:ext cx="990600" cy="226985"/>
          </a:xfrm>
          <a:prstGeom prst="rect">
            <a:avLst/>
          </a:prstGeom>
          <a:noFill/>
        </p:spPr>
        <p:txBody>
          <a:bodyPr wrap="square" lIns="57150" tIns="28575" rIns="57150" bIns="28575" rtlCol="0">
            <a:spAutoFit/>
          </a:bodyPr>
          <a:lstStyle/>
          <a:p>
            <a:pPr fontAlgn="auto">
              <a:lnSpc>
                <a:spcPct val="100000"/>
              </a:lnSpc>
              <a:spcBef>
                <a:spcPts val="0"/>
              </a:spcBef>
              <a:spcAft>
                <a:spcPts val="0"/>
              </a:spcAft>
            </a:pPr>
            <a:r>
              <a:rPr lang="en-US" sz="1100" b="1" i="1" dirty="0">
                <a:solidFill>
                  <a:prstClr val="black"/>
                </a:solidFill>
                <a:latin typeface="Calibri"/>
              </a:rPr>
              <a:t>Eligibility</a:t>
            </a:r>
          </a:p>
        </p:txBody>
      </p:sp>
      <p:sp>
        <p:nvSpPr>
          <p:cNvPr id="88" name="TextBox 87"/>
          <p:cNvSpPr txBox="1"/>
          <p:nvPr/>
        </p:nvSpPr>
        <p:spPr>
          <a:xfrm>
            <a:off x="26439" y="4759286"/>
            <a:ext cx="990600" cy="396262"/>
          </a:xfrm>
          <a:prstGeom prst="rect">
            <a:avLst/>
          </a:prstGeom>
          <a:noFill/>
        </p:spPr>
        <p:txBody>
          <a:bodyPr wrap="square" lIns="57150" tIns="28575" rIns="57150" bIns="28575" rtlCol="0">
            <a:spAutoFit/>
          </a:bodyPr>
          <a:lstStyle/>
          <a:p>
            <a:pPr fontAlgn="auto">
              <a:lnSpc>
                <a:spcPct val="100000"/>
              </a:lnSpc>
              <a:spcBef>
                <a:spcPts val="0"/>
              </a:spcBef>
              <a:spcAft>
                <a:spcPts val="0"/>
              </a:spcAft>
            </a:pPr>
            <a:r>
              <a:rPr lang="en-US" sz="1100" b="1" i="1" dirty="0">
                <a:solidFill>
                  <a:prstClr val="black"/>
                </a:solidFill>
                <a:latin typeface="Calibri"/>
              </a:rPr>
              <a:t>Departmental Oversight</a:t>
            </a:r>
          </a:p>
        </p:txBody>
      </p:sp>
      <p:sp>
        <p:nvSpPr>
          <p:cNvPr id="89" name="TextBox 88"/>
          <p:cNvSpPr txBox="1"/>
          <p:nvPr/>
        </p:nvSpPr>
        <p:spPr>
          <a:xfrm>
            <a:off x="34331" y="5486650"/>
            <a:ext cx="990600" cy="396262"/>
          </a:xfrm>
          <a:prstGeom prst="rect">
            <a:avLst/>
          </a:prstGeom>
          <a:noFill/>
        </p:spPr>
        <p:txBody>
          <a:bodyPr wrap="square" lIns="57150" tIns="28575" rIns="57150" bIns="28575" rtlCol="0">
            <a:spAutoFit/>
          </a:bodyPr>
          <a:lstStyle/>
          <a:p>
            <a:pPr fontAlgn="auto">
              <a:lnSpc>
                <a:spcPct val="100000"/>
              </a:lnSpc>
              <a:spcBef>
                <a:spcPts val="0"/>
              </a:spcBef>
              <a:spcAft>
                <a:spcPts val="0"/>
              </a:spcAft>
            </a:pPr>
            <a:r>
              <a:rPr lang="en-US" sz="1100" b="1" i="1" dirty="0">
                <a:solidFill>
                  <a:prstClr val="black"/>
                </a:solidFill>
                <a:latin typeface="Calibri"/>
              </a:rPr>
              <a:t>Reporting and </a:t>
            </a:r>
            <a:r>
              <a:rPr lang="en-US" sz="1100" b="1" i="1" dirty="0" smtClean="0">
                <a:solidFill>
                  <a:prstClr val="black"/>
                </a:solidFill>
                <a:latin typeface="Calibri"/>
              </a:rPr>
              <a:t>Accountability</a:t>
            </a:r>
            <a:endParaRPr lang="en-US" sz="1100" b="1" i="1" dirty="0">
              <a:solidFill>
                <a:prstClr val="black"/>
              </a:solidFill>
              <a:latin typeface="Calibri"/>
            </a:endParaRPr>
          </a:p>
        </p:txBody>
      </p:sp>
      <p:sp>
        <p:nvSpPr>
          <p:cNvPr id="90" name="TextBox 89"/>
          <p:cNvSpPr txBox="1"/>
          <p:nvPr/>
        </p:nvSpPr>
        <p:spPr>
          <a:xfrm>
            <a:off x="44987" y="6199570"/>
            <a:ext cx="990600" cy="396262"/>
          </a:xfrm>
          <a:prstGeom prst="rect">
            <a:avLst/>
          </a:prstGeom>
          <a:noFill/>
        </p:spPr>
        <p:txBody>
          <a:bodyPr wrap="square" lIns="57150" tIns="28575" rIns="57150" bIns="28575" rtlCol="0">
            <a:spAutoFit/>
          </a:bodyPr>
          <a:lstStyle/>
          <a:p>
            <a:pPr fontAlgn="auto">
              <a:lnSpc>
                <a:spcPct val="100000"/>
              </a:lnSpc>
              <a:spcBef>
                <a:spcPts val="0"/>
              </a:spcBef>
              <a:spcAft>
                <a:spcPts val="0"/>
              </a:spcAft>
            </a:pPr>
            <a:r>
              <a:rPr lang="en-US" sz="1100" b="1" i="1" dirty="0">
                <a:solidFill>
                  <a:prstClr val="black"/>
                </a:solidFill>
                <a:latin typeface="Calibri"/>
              </a:rPr>
              <a:t>Risk </a:t>
            </a:r>
            <a:r>
              <a:rPr lang="en-US" sz="1100" b="1" i="1" dirty="0" smtClean="0">
                <a:solidFill>
                  <a:prstClr val="black"/>
                </a:solidFill>
                <a:latin typeface="Calibri"/>
              </a:rPr>
              <a:t/>
            </a:r>
            <a:br>
              <a:rPr lang="en-US" sz="1100" b="1" i="1" dirty="0" smtClean="0">
                <a:solidFill>
                  <a:prstClr val="black"/>
                </a:solidFill>
                <a:latin typeface="Calibri"/>
              </a:rPr>
            </a:br>
            <a:r>
              <a:rPr lang="en-US" sz="1100" b="1" i="1" dirty="0" smtClean="0">
                <a:solidFill>
                  <a:prstClr val="black"/>
                </a:solidFill>
                <a:latin typeface="Calibri"/>
              </a:rPr>
              <a:t>mitigation</a:t>
            </a:r>
            <a:endParaRPr lang="en-US" sz="1100" b="1" i="1" dirty="0">
              <a:solidFill>
                <a:prstClr val="black"/>
              </a:solidFill>
              <a:latin typeface="Calibri"/>
            </a:endParaRPr>
          </a:p>
        </p:txBody>
      </p:sp>
      <p:sp>
        <p:nvSpPr>
          <p:cNvPr id="91" name="TextBox 90"/>
          <p:cNvSpPr txBox="1"/>
          <p:nvPr/>
        </p:nvSpPr>
        <p:spPr>
          <a:xfrm>
            <a:off x="1691812" y="702179"/>
            <a:ext cx="1212999" cy="257763"/>
          </a:xfrm>
          <a:prstGeom prst="rect">
            <a:avLst/>
          </a:prstGeom>
          <a:noFill/>
        </p:spPr>
        <p:txBody>
          <a:bodyPr wrap="square" lIns="57150" tIns="28575" rIns="57150" bIns="28575" rtlCol="0">
            <a:spAutoFit/>
          </a:bodyPr>
          <a:lstStyle/>
          <a:p>
            <a:pPr algn="ctr" fontAlgn="auto">
              <a:lnSpc>
                <a:spcPct val="100000"/>
              </a:lnSpc>
              <a:spcBef>
                <a:spcPts val="0"/>
              </a:spcBef>
              <a:spcAft>
                <a:spcPts val="0"/>
              </a:spcAft>
            </a:pPr>
            <a:r>
              <a:rPr lang="en-US" sz="1300" b="1" dirty="0">
                <a:solidFill>
                  <a:prstClr val="black"/>
                </a:solidFill>
                <a:latin typeface="Calibri"/>
              </a:rPr>
              <a:t>Set/Fixed/Flex</a:t>
            </a:r>
          </a:p>
        </p:txBody>
      </p:sp>
      <p:sp>
        <p:nvSpPr>
          <p:cNvPr id="92" name="TextBox 91"/>
          <p:cNvSpPr txBox="1"/>
          <p:nvPr/>
        </p:nvSpPr>
        <p:spPr>
          <a:xfrm>
            <a:off x="3901045" y="702059"/>
            <a:ext cx="1212999" cy="257763"/>
          </a:xfrm>
          <a:prstGeom prst="rect">
            <a:avLst/>
          </a:prstGeom>
          <a:noFill/>
        </p:spPr>
        <p:txBody>
          <a:bodyPr wrap="square" lIns="57150" tIns="28575" rIns="57150" bIns="28575" rtlCol="0">
            <a:spAutoFit/>
          </a:bodyPr>
          <a:lstStyle/>
          <a:p>
            <a:pPr algn="ctr" fontAlgn="auto">
              <a:lnSpc>
                <a:spcPct val="100000"/>
              </a:lnSpc>
              <a:spcBef>
                <a:spcPts val="0"/>
              </a:spcBef>
              <a:spcAft>
                <a:spcPts val="0"/>
              </a:spcAft>
            </a:pPr>
            <a:r>
              <a:rPr lang="en-US" sz="1300" b="1" dirty="0">
                <a:solidFill>
                  <a:prstClr val="black"/>
                </a:solidFill>
                <a:latin typeface="Calibri"/>
              </a:rPr>
              <a:t>Block</a:t>
            </a:r>
          </a:p>
        </p:txBody>
      </p:sp>
      <p:sp>
        <p:nvSpPr>
          <p:cNvPr id="93" name="TextBox 92"/>
          <p:cNvSpPr txBox="1"/>
          <p:nvPr/>
        </p:nvSpPr>
        <p:spPr>
          <a:xfrm>
            <a:off x="6630182" y="702059"/>
            <a:ext cx="1212999" cy="288541"/>
          </a:xfrm>
          <a:prstGeom prst="rect">
            <a:avLst/>
          </a:prstGeom>
          <a:noFill/>
        </p:spPr>
        <p:txBody>
          <a:bodyPr wrap="square" lIns="57150" tIns="28575" rIns="57150" bIns="28575" rtlCol="0">
            <a:spAutoFit/>
          </a:bodyPr>
          <a:lstStyle/>
          <a:p>
            <a:pPr algn="ctr" fontAlgn="auto">
              <a:lnSpc>
                <a:spcPct val="100000"/>
              </a:lnSpc>
              <a:spcBef>
                <a:spcPts val="0"/>
              </a:spcBef>
              <a:spcAft>
                <a:spcPts val="0"/>
              </a:spcAft>
            </a:pPr>
            <a:r>
              <a:rPr lang="en-US" sz="1500" b="1" i="1" dirty="0">
                <a:solidFill>
                  <a:prstClr val="black"/>
                </a:solidFill>
                <a:effectLst>
                  <a:outerShdw blurRad="38100" dist="38100" dir="2700000" algn="tl">
                    <a:srgbClr val="000000">
                      <a:alpha val="43137"/>
                    </a:srgbClr>
                  </a:outerShdw>
                </a:effectLst>
                <a:latin typeface="Calibri"/>
              </a:rPr>
              <a:t>10 Year Grant</a:t>
            </a:r>
          </a:p>
        </p:txBody>
      </p:sp>
      <p:sp>
        <p:nvSpPr>
          <p:cNvPr id="47" name="Title 1"/>
          <p:cNvSpPr txBox="1">
            <a:spLocks/>
          </p:cNvSpPr>
          <p:nvPr/>
        </p:nvSpPr>
        <p:spPr>
          <a:xfrm>
            <a:off x="0" y="304800"/>
            <a:ext cx="9144000" cy="304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fontAlgn="auto">
              <a:lnSpc>
                <a:spcPct val="100000"/>
              </a:lnSpc>
              <a:spcBef>
                <a:spcPts val="0"/>
              </a:spcBef>
              <a:spcAft>
                <a:spcPts val="0"/>
              </a:spcAft>
            </a:pPr>
            <a:r>
              <a:rPr lang="en-US" sz="2400" b="1" kern="0" dirty="0" smtClean="0">
                <a:solidFill>
                  <a:sysClr val="windowText" lastClr="000000"/>
                </a:solidFill>
                <a:latin typeface="Calibri" panose="020F0502020204030204" pitchFamily="34" charset="0"/>
              </a:rPr>
              <a:t>10-Year Grant and other funding mechanisms at a glance</a:t>
            </a:r>
            <a:endParaRPr lang="en-US" sz="2400" b="1" kern="0" dirty="0">
              <a:solidFill>
                <a:sysClr val="windowText" lastClr="000000"/>
              </a:solidFill>
              <a:latin typeface="Calibri" panose="020F0502020204030204" pitchFamily="34" charset="0"/>
            </a:endParaRPr>
          </a:p>
        </p:txBody>
      </p:sp>
    </p:spTree>
    <p:extLst>
      <p:ext uri="{BB962C8B-B14F-4D97-AF65-F5344CB8AC3E}">
        <p14:creationId xmlns:p14="http://schemas.microsoft.com/office/powerpoint/2010/main" val="3151240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848600" cy="304800"/>
          </a:xfrm>
        </p:spPr>
        <p:txBody>
          <a:bodyPr/>
          <a:lstStyle/>
          <a:p>
            <a:pPr>
              <a:lnSpc>
                <a:spcPct val="100000"/>
              </a:lnSpc>
            </a:pPr>
            <a:r>
              <a:rPr lang="en-US" dirty="0" smtClean="0">
                <a:latin typeface="Calibri" panose="020F0502020204030204" pitchFamily="34" charset="0"/>
              </a:rPr>
              <a:t>What goes in the 10-Year Grant?</a:t>
            </a:r>
            <a:r>
              <a:rPr lang="en-US" sz="2000" dirty="0">
                <a:latin typeface="Calibri" panose="020F0502020204030204" pitchFamily="34" charset="0"/>
              </a:rPr>
              <a:t/>
            </a:r>
            <a:br>
              <a:rPr lang="en-US" sz="2000" dirty="0">
                <a:latin typeface="Calibri" panose="020F0502020204030204" pitchFamily="34" charset="0"/>
              </a:rPr>
            </a:b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6</a:t>
            </a:fld>
            <a:endParaRPr lang="en-CA" dirty="0"/>
          </a:p>
        </p:txBody>
      </p:sp>
      <p:sp>
        <p:nvSpPr>
          <p:cNvPr id="6" name="TextBox 5"/>
          <p:cNvSpPr txBox="1"/>
          <p:nvPr/>
        </p:nvSpPr>
        <p:spPr>
          <a:xfrm>
            <a:off x="5181600" y="382607"/>
            <a:ext cx="3657600" cy="5517198"/>
          </a:xfrm>
          <a:prstGeom prst="roundRect">
            <a:avLst>
              <a:gd name="adj" fmla="val 5061"/>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lnSpc>
                <a:spcPct val="100000"/>
              </a:lnSpc>
              <a:spcAft>
                <a:spcPts val="0"/>
              </a:spcAft>
            </a:pPr>
            <a:r>
              <a:rPr lang="en-CA" sz="1600" b="1" dirty="0" smtClean="0">
                <a:latin typeface="Calibri" panose="020F0502020204030204" pitchFamily="34" charset="0"/>
              </a:rPr>
              <a:t>What goes in the Grant</a:t>
            </a:r>
            <a:br>
              <a:rPr lang="en-CA" sz="1600" b="1" dirty="0" smtClean="0">
                <a:latin typeface="Calibri" panose="020F0502020204030204" pitchFamily="34" charset="0"/>
              </a:rPr>
            </a:br>
            <a:endParaRPr lang="en-CA" sz="700" u="sng" dirty="0" smtClean="0">
              <a:latin typeface="Calibri" panose="020F0502020204030204" pitchFamily="34" charset="0"/>
            </a:endParaRPr>
          </a:p>
          <a:p>
            <a:pPr marL="171450" indent="-171450">
              <a:lnSpc>
                <a:spcPct val="114000"/>
              </a:lnSpc>
              <a:spcAft>
                <a:spcPts val="0"/>
              </a:spcAft>
              <a:buFont typeface="Arial" panose="020B0604020202020204" pitchFamily="34" charset="0"/>
              <a:buChar char="•"/>
            </a:pPr>
            <a:r>
              <a:rPr lang="en-CA" sz="1200" b="1" u="sng" dirty="0" smtClean="0">
                <a:latin typeface="Calibri" panose="020F0502020204030204" pitchFamily="34" charset="0"/>
              </a:rPr>
              <a:t>Governance</a:t>
            </a:r>
            <a:endParaRPr lang="en-CA" sz="1200" b="1" dirty="0">
              <a:latin typeface="Calibri" panose="020F0502020204030204" pitchFamily="34" charset="0"/>
            </a:endParaRP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Band Support Funding</a:t>
            </a:r>
          </a:p>
          <a:p>
            <a:pPr marL="628650" lvl="1" indent="-171450">
              <a:lnSpc>
                <a:spcPct val="114000"/>
              </a:lnSpc>
              <a:spcAft>
                <a:spcPts val="0"/>
              </a:spcAft>
              <a:buFont typeface="Arial" panose="020B0604020202020204" pitchFamily="34" charset="0"/>
              <a:buChar char="•"/>
            </a:pPr>
            <a:r>
              <a:rPr lang="en-CA" sz="1100" dirty="0" smtClean="0">
                <a:latin typeface="Calibri" panose="020F0502020204030204" pitchFamily="34" charset="0"/>
              </a:rPr>
              <a:t>Employee </a:t>
            </a:r>
            <a:r>
              <a:rPr lang="en-CA" sz="1100" dirty="0">
                <a:latin typeface="Calibri" panose="020F0502020204030204" pitchFamily="34" charset="0"/>
              </a:rPr>
              <a:t>Benefits</a:t>
            </a:r>
          </a:p>
          <a:p>
            <a:pPr marL="171450" indent="-171450">
              <a:lnSpc>
                <a:spcPct val="114000"/>
              </a:lnSpc>
              <a:spcAft>
                <a:spcPts val="0"/>
              </a:spcAft>
              <a:buFont typeface="Arial" panose="020B0604020202020204" pitchFamily="34" charset="0"/>
              <a:buChar char="•"/>
            </a:pPr>
            <a:r>
              <a:rPr lang="en-CA" sz="1200" b="1" u="sng" dirty="0" smtClean="0">
                <a:latin typeface="Calibri" panose="020F0502020204030204" pitchFamily="34" charset="0"/>
              </a:rPr>
              <a:t>Infrastructure: Capital </a:t>
            </a:r>
            <a:r>
              <a:rPr lang="en-CA" sz="1200" b="1" u="sng" dirty="0">
                <a:latin typeface="Calibri" panose="020F0502020204030204" pitchFamily="34" charset="0"/>
              </a:rPr>
              <a:t>Facilities and </a:t>
            </a:r>
            <a:r>
              <a:rPr lang="en-CA" sz="1200" b="1" u="sng" dirty="0" smtClean="0">
                <a:latin typeface="Calibri" panose="020F0502020204030204" pitchFamily="34" charset="0"/>
              </a:rPr>
              <a:t>Maintenance</a:t>
            </a:r>
            <a:br>
              <a:rPr lang="en-CA" sz="1200" b="1" u="sng" dirty="0" smtClean="0">
                <a:latin typeface="Calibri" panose="020F0502020204030204" pitchFamily="34" charset="0"/>
              </a:rPr>
            </a:br>
            <a:r>
              <a:rPr lang="en-CA" sz="1200" b="1" u="sng" dirty="0" smtClean="0">
                <a:latin typeface="Calibri" panose="020F0502020204030204" pitchFamily="34" charset="0"/>
              </a:rPr>
              <a:t>(</a:t>
            </a:r>
            <a:r>
              <a:rPr lang="en-CA" sz="1200" b="1" u="sng" dirty="0">
                <a:latin typeface="Calibri" panose="020F0502020204030204" pitchFamily="34" charset="0"/>
              </a:rPr>
              <a:t>A-base)</a:t>
            </a: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Operations and Maintenance</a:t>
            </a: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Minor Capital</a:t>
            </a:r>
          </a:p>
          <a:p>
            <a:pPr marL="171450" indent="-171450">
              <a:lnSpc>
                <a:spcPct val="114000"/>
              </a:lnSpc>
              <a:spcAft>
                <a:spcPts val="0"/>
              </a:spcAft>
              <a:buFont typeface="Arial" panose="020B0604020202020204" pitchFamily="34" charset="0"/>
              <a:buChar char="•"/>
            </a:pPr>
            <a:r>
              <a:rPr lang="en-CA" sz="1200" b="1" u="sng" dirty="0" smtClean="0">
                <a:latin typeface="Calibri" panose="020F0502020204030204" pitchFamily="34" charset="0"/>
              </a:rPr>
              <a:t>Social</a:t>
            </a:r>
            <a:endParaRPr lang="en-CA" sz="1200" b="1" dirty="0">
              <a:latin typeface="Calibri" panose="020F0502020204030204" pitchFamily="34" charset="0"/>
            </a:endParaRP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Income Assistance</a:t>
            </a:r>
          </a:p>
          <a:p>
            <a:pPr marL="628650" lvl="1" indent="-171450">
              <a:lnSpc>
                <a:spcPct val="114000"/>
              </a:lnSpc>
              <a:spcAft>
                <a:spcPts val="0"/>
              </a:spcAft>
              <a:buFont typeface="Arial" panose="020B0604020202020204" pitchFamily="34" charset="0"/>
              <a:buChar char="•"/>
            </a:pPr>
            <a:r>
              <a:rPr lang="en-CA" sz="1100" dirty="0" smtClean="0">
                <a:latin typeface="Calibri" panose="020F0502020204030204" pitchFamily="34" charset="0"/>
              </a:rPr>
              <a:t>Assisted </a:t>
            </a:r>
            <a:r>
              <a:rPr lang="en-CA" sz="1100" dirty="0">
                <a:latin typeface="Calibri" panose="020F0502020204030204" pitchFamily="34" charset="0"/>
              </a:rPr>
              <a:t>Living</a:t>
            </a:r>
          </a:p>
          <a:p>
            <a:pPr marL="171450" indent="-171450">
              <a:lnSpc>
                <a:spcPct val="114000"/>
              </a:lnSpc>
              <a:spcAft>
                <a:spcPts val="0"/>
              </a:spcAft>
              <a:buFont typeface="Arial" panose="020B0604020202020204" pitchFamily="34" charset="0"/>
              <a:buChar char="•"/>
            </a:pPr>
            <a:r>
              <a:rPr lang="en-CA" sz="1200" b="1" u="sng" dirty="0" smtClean="0">
                <a:latin typeface="Calibri" panose="020F0502020204030204" pitchFamily="34" charset="0"/>
              </a:rPr>
              <a:t>Education</a:t>
            </a:r>
            <a:endParaRPr lang="en-CA" sz="1200" b="1" dirty="0">
              <a:latin typeface="Calibri" panose="020F0502020204030204" pitchFamily="34" charset="0"/>
            </a:endParaRPr>
          </a:p>
          <a:p>
            <a:pPr marL="628650" lvl="1" indent="-171450">
              <a:lnSpc>
                <a:spcPct val="114000"/>
              </a:lnSpc>
              <a:spcAft>
                <a:spcPts val="0"/>
              </a:spcAft>
              <a:buFont typeface="Arial" panose="020B0604020202020204" pitchFamily="34" charset="0"/>
              <a:buChar char="•"/>
            </a:pPr>
            <a:r>
              <a:rPr lang="en-CA" sz="1100" dirty="0" smtClean="0">
                <a:latin typeface="Calibri" panose="020F0502020204030204" pitchFamily="34" charset="0"/>
              </a:rPr>
              <a:t>Core </a:t>
            </a:r>
            <a:r>
              <a:rPr lang="en-CA" sz="1100" dirty="0">
                <a:latin typeface="Calibri" panose="020F0502020204030204" pitchFamily="34" charset="0"/>
              </a:rPr>
              <a:t>Elementary/Secondary Education</a:t>
            </a:r>
          </a:p>
          <a:p>
            <a:pPr marL="628650" lvl="1" indent="-171450">
              <a:lnSpc>
                <a:spcPct val="114000"/>
              </a:lnSpc>
              <a:spcAft>
                <a:spcPts val="0"/>
              </a:spcAft>
              <a:buFont typeface="Arial" panose="020B0604020202020204" pitchFamily="34" charset="0"/>
              <a:buChar char="•"/>
            </a:pPr>
            <a:r>
              <a:rPr lang="en-CA" sz="1100" dirty="0" smtClean="0">
                <a:latin typeface="Calibri" panose="020F0502020204030204" pitchFamily="34" charset="0"/>
              </a:rPr>
              <a:t>Post-Secondary </a:t>
            </a:r>
            <a:r>
              <a:rPr lang="en-CA" sz="1100" dirty="0">
                <a:latin typeface="Calibri" panose="020F0502020204030204" pitchFamily="34" charset="0"/>
              </a:rPr>
              <a:t>Student </a:t>
            </a:r>
            <a:r>
              <a:rPr lang="en-CA" sz="1100" dirty="0" smtClean="0">
                <a:latin typeface="Calibri" panose="020F0502020204030204" pitchFamily="34" charset="0"/>
              </a:rPr>
              <a:t>Support </a:t>
            </a:r>
            <a:endParaRPr lang="en-CA" sz="1100" dirty="0">
              <a:latin typeface="Calibri" panose="020F0502020204030204" pitchFamily="34" charset="0"/>
            </a:endParaRPr>
          </a:p>
          <a:p>
            <a:pPr marL="171450" indent="-171450">
              <a:lnSpc>
                <a:spcPct val="114000"/>
              </a:lnSpc>
              <a:spcAft>
                <a:spcPts val="0"/>
              </a:spcAft>
              <a:buFont typeface="Arial" panose="020B0604020202020204" pitchFamily="34" charset="0"/>
              <a:buChar char="•"/>
            </a:pPr>
            <a:r>
              <a:rPr lang="en-CA" sz="1200" b="1" u="sng" dirty="0">
                <a:latin typeface="Calibri" panose="020F0502020204030204" pitchFamily="34" charset="0"/>
              </a:rPr>
              <a:t>Primary Health Care</a:t>
            </a: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Health Promotion and Disease Prevention</a:t>
            </a: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Public Health Protection</a:t>
            </a: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Primary Care</a:t>
            </a:r>
          </a:p>
          <a:p>
            <a:pPr marL="171450" indent="-171450">
              <a:lnSpc>
                <a:spcPct val="114000"/>
              </a:lnSpc>
              <a:spcAft>
                <a:spcPts val="0"/>
              </a:spcAft>
              <a:buFont typeface="Arial" panose="020B0604020202020204" pitchFamily="34" charset="0"/>
              <a:buChar char="•"/>
            </a:pPr>
            <a:r>
              <a:rPr lang="en-CA" sz="1200" b="1" u="sng" dirty="0" smtClean="0">
                <a:latin typeface="Calibri" panose="020F0502020204030204" pitchFamily="34" charset="0"/>
              </a:rPr>
              <a:t>Health </a:t>
            </a:r>
            <a:r>
              <a:rPr lang="en-CA" sz="1200" b="1" u="sng" dirty="0">
                <a:latin typeface="Calibri" panose="020F0502020204030204" pitchFamily="34" charset="0"/>
              </a:rPr>
              <a:t>Infrastructure Support</a:t>
            </a: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Health System Capacity</a:t>
            </a:r>
          </a:p>
          <a:p>
            <a:pPr marL="171450" indent="-171450">
              <a:lnSpc>
                <a:spcPct val="114000"/>
              </a:lnSpc>
              <a:spcAft>
                <a:spcPts val="0"/>
              </a:spcAft>
              <a:buFont typeface="Arial" panose="020B0604020202020204" pitchFamily="34" charset="0"/>
              <a:buChar char="•"/>
            </a:pPr>
            <a:r>
              <a:rPr lang="en-CA" sz="1200" b="1" u="sng" dirty="0" smtClean="0">
                <a:latin typeface="Calibri" panose="020F0502020204030204" pitchFamily="34" charset="0"/>
              </a:rPr>
              <a:t>Lands </a:t>
            </a:r>
            <a:r>
              <a:rPr lang="en-CA" sz="1200" b="1" u="sng" dirty="0">
                <a:latin typeface="Calibri" panose="020F0502020204030204" pitchFamily="34" charset="0"/>
              </a:rPr>
              <a:t>and Economic Development</a:t>
            </a:r>
          </a:p>
          <a:p>
            <a:pPr marL="628650" lvl="1" indent="-171450">
              <a:lnSpc>
                <a:spcPct val="114000"/>
              </a:lnSpc>
              <a:spcAft>
                <a:spcPts val="0"/>
              </a:spcAft>
              <a:buFont typeface="Arial" panose="020B0604020202020204" pitchFamily="34" charset="0"/>
              <a:buChar char="•"/>
            </a:pPr>
            <a:r>
              <a:rPr lang="en-CA" sz="1100" dirty="0" smtClean="0">
                <a:latin typeface="Calibri" panose="020F0502020204030204" pitchFamily="34" charset="0"/>
              </a:rPr>
              <a:t>Community </a:t>
            </a:r>
            <a:r>
              <a:rPr lang="en-CA" sz="1100" dirty="0">
                <a:latin typeface="Calibri" panose="020F0502020204030204" pitchFamily="34" charset="0"/>
              </a:rPr>
              <a:t>Economic Development</a:t>
            </a: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Lands and Environment</a:t>
            </a:r>
          </a:p>
          <a:p>
            <a:pPr marL="171450" indent="-171450">
              <a:lnSpc>
                <a:spcPct val="114000"/>
              </a:lnSpc>
              <a:spcAft>
                <a:spcPts val="0"/>
              </a:spcAft>
              <a:buFont typeface="Arial" panose="020B0604020202020204" pitchFamily="34" charset="0"/>
              <a:buChar char="•"/>
            </a:pPr>
            <a:r>
              <a:rPr lang="en-CA" sz="1200" b="1" u="sng" dirty="0">
                <a:latin typeface="Calibri" panose="020F0502020204030204" pitchFamily="34" charset="0"/>
              </a:rPr>
              <a:t> </a:t>
            </a:r>
            <a:r>
              <a:rPr lang="en-CA" sz="1200" b="1" u="sng" dirty="0" smtClean="0">
                <a:latin typeface="Calibri" panose="020F0502020204030204" pitchFamily="34" charset="0"/>
              </a:rPr>
              <a:t>Individual </a:t>
            </a:r>
            <a:r>
              <a:rPr lang="en-CA" sz="1200" b="1" u="sng" dirty="0">
                <a:latin typeface="Calibri" panose="020F0502020204030204" pitchFamily="34" charset="0"/>
              </a:rPr>
              <a:t>Affairs</a:t>
            </a:r>
          </a:p>
          <a:p>
            <a:pPr marL="628650" lvl="1" indent="-171450">
              <a:lnSpc>
                <a:spcPct val="114000"/>
              </a:lnSpc>
              <a:spcAft>
                <a:spcPts val="0"/>
              </a:spcAft>
              <a:buFont typeface="Arial" panose="020B0604020202020204" pitchFamily="34" charset="0"/>
              <a:buChar char="•"/>
            </a:pPr>
            <a:r>
              <a:rPr lang="en-CA" sz="1100" dirty="0">
                <a:latin typeface="Calibri" panose="020F0502020204030204" pitchFamily="34" charset="0"/>
              </a:rPr>
              <a:t>Registration </a:t>
            </a:r>
            <a:r>
              <a:rPr lang="en-CA" sz="1100" dirty="0" smtClean="0">
                <a:latin typeface="Calibri" panose="020F0502020204030204" pitchFamily="34" charset="0"/>
              </a:rPr>
              <a:t>Administration</a:t>
            </a:r>
            <a:endParaRPr lang="en-CA" sz="1100" dirty="0">
              <a:latin typeface="Calibri" panose="020F0502020204030204" pitchFamily="34" charset="0"/>
            </a:endParaRPr>
          </a:p>
        </p:txBody>
      </p:sp>
      <p:sp>
        <p:nvSpPr>
          <p:cNvPr id="7" name="Rectangle 6"/>
          <p:cNvSpPr/>
          <p:nvPr/>
        </p:nvSpPr>
        <p:spPr>
          <a:xfrm>
            <a:off x="361506" y="1242733"/>
            <a:ext cx="4439094" cy="5736955"/>
          </a:xfrm>
          <a:prstGeom prst="rect">
            <a:avLst/>
          </a:prstGeom>
        </p:spPr>
        <p:txBody>
          <a:bodyPr wrap="square">
            <a:spAutoFit/>
          </a:bodyPr>
          <a:lstStyle/>
          <a:p>
            <a:pPr marL="342900" indent="-342900">
              <a:buFont typeface="Wingdings" panose="05000000000000000000" pitchFamily="2" charset="2"/>
              <a:buChar char="Ø"/>
            </a:pPr>
            <a:r>
              <a:rPr lang="en-CA" dirty="0" smtClean="0">
                <a:solidFill>
                  <a:srgbClr val="000000"/>
                </a:solidFill>
                <a:latin typeface="Calibri" panose="020F0502020204030204" pitchFamily="34" charset="0"/>
              </a:rPr>
              <a:t>First Nations will </a:t>
            </a:r>
            <a:r>
              <a:rPr lang="en-CA" dirty="0">
                <a:solidFill>
                  <a:srgbClr val="000000"/>
                </a:solidFill>
                <a:latin typeface="Calibri" panose="020F0502020204030204" pitchFamily="34" charset="0"/>
              </a:rPr>
              <a:t>gain full control over the design and delivery of these </a:t>
            </a:r>
            <a:r>
              <a:rPr lang="en-CA" dirty="0" smtClean="0">
                <a:solidFill>
                  <a:srgbClr val="000000"/>
                </a:solidFill>
                <a:latin typeface="Calibri" panose="020F0502020204030204" pitchFamily="34" charset="0"/>
              </a:rPr>
              <a:t>services under the grant (not the case under Block Funding). </a:t>
            </a:r>
          </a:p>
          <a:p>
            <a:pPr marL="342900" indent="-342900">
              <a:buFont typeface="Wingdings" panose="05000000000000000000" pitchFamily="2" charset="2"/>
              <a:buChar char="Ø"/>
            </a:pPr>
            <a:r>
              <a:rPr lang="en-CA" dirty="0">
                <a:solidFill>
                  <a:srgbClr val="000000"/>
                </a:solidFill>
                <a:latin typeface="Calibri" panose="020F0502020204030204" pitchFamily="34" charset="0"/>
              </a:rPr>
              <a:t>The following are not included in the grant: </a:t>
            </a:r>
          </a:p>
          <a:p>
            <a:pPr marL="800100" lvl="1" indent="-342900">
              <a:buFont typeface="Courier New" panose="02070309020205020404" pitchFamily="49" charset="0"/>
              <a:buChar char="o"/>
            </a:pPr>
            <a:r>
              <a:rPr lang="en-CA" dirty="0">
                <a:solidFill>
                  <a:srgbClr val="000000"/>
                </a:solidFill>
                <a:latin typeface="Calibri" panose="020F0502020204030204" pitchFamily="34" charset="0"/>
              </a:rPr>
              <a:t>Supplementary Health Benefits, </a:t>
            </a:r>
          </a:p>
          <a:p>
            <a:pPr marL="800100" lvl="1" indent="-342900">
              <a:buFont typeface="Courier New" panose="02070309020205020404" pitchFamily="49" charset="0"/>
              <a:buChar char="o"/>
            </a:pPr>
            <a:r>
              <a:rPr lang="en-CA" dirty="0">
                <a:solidFill>
                  <a:srgbClr val="000000"/>
                </a:solidFill>
                <a:latin typeface="Calibri" panose="020F0502020204030204" pitchFamily="34" charset="0"/>
              </a:rPr>
              <a:t>First Nations Land Management, </a:t>
            </a:r>
          </a:p>
          <a:p>
            <a:pPr marL="800100" lvl="1" indent="-342900">
              <a:buFont typeface="Courier New" panose="02070309020205020404" pitchFamily="49" charset="0"/>
              <a:buChar char="o"/>
            </a:pPr>
            <a:r>
              <a:rPr lang="en-CA" dirty="0">
                <a:solidFill>
                  <a:srgbClr val="000000"/>
                </a:solidFill>
                <a:latin typeface="Calibri" panose="020F0502020204030204" pitchFamily="34" charset="0"/>
              </a:rPr>
              <a:t>Jordan’s Principle, </a:t>
            </a:r>
          </a:p>
          <a:p>
            <a:pPr marL="800100" lvl="1" indent="-342900">
              <a:buFont typeface="Courier New" panose="02070309020205020404" pitchFamily="49" charset="0"/>
              <a:buChar char="o"/>
            </a:pPr>
            <a:r>
              <a:rPr lang="en-CA" dirty="0">
                <a:solidFill>
                  <a:srgbClr val="000000"/>
                </a:solidFill>
                <a:latin typeface="Calibri" panose="020F0502020204030204" pitchFamily="34" charset="0"/>
              </a:rPr>
              <a:t>Indian Residential Schools, </a:t>
            </a:r>
          </a:p>
          <a:p>
            <a:pPr marL="800100" lvl="1" indent="-342900">
              <a:buFont typeface="Courier New" panose="02070309020205020404" pitchFamily="49" charset="0"/>
              <a:buChar char="o"/>
            </a:pPr>
            <a:r>
              <a:rPr lang="en-CA" dirty="0">
                <a:solidFill>
                  <a:srgbClr val="000000"/>
                </a:solidFill>
                <a:latin typeface="Calibri" panose="020F0502020204030204" pitchFamily="34" charset="0"/>
              </a:rPr>
              <a:t>time-limited proposal-based funding under Income Assistance, </a:t>
            </a:r>
          </a:p>
          <a:p>
            <a:pPr marL="800100" lvl="1" indent="-342900">
              <a:buFont typeface="Courier New" panose="02070309020205020404" pitchFamily="49" charset="0"/>
              <a:buChar char="o"/>
            </a:pPr>
            <a:r>
              <a:rPr lang="en-CA" dirty="0">
                <a:solidFill>
                  <a:srgbClr val="000000"/>
                </a:solidFill>
                <a:latin typeface="Calibri" panose="020F0502020204030204" pitchFamily="34" charset="0"/>
              </a:rPr>
              <a:t>targeted funding for Infrastructure. </a:t>
            </a:r>
          </a:p>
          <a:p>
            <a:pPr marL="342900" indent="-342900">
              <a:buFont typeface="Wingdings" panose="05000000000000000000" pitchFamily="2" charset="2"/>
              <a:buChar char="Ø"/>
            </a:pPr>
            <a:endParaRPr lang="en-CA" dirty="0">
              <a:solidFill>
                <a:srgbClr val="000000"/>
              </a:solidFill>
              <a:latin typeface="Calibri" panose="020F0502020204030204" pitchFamily="34" charset="0"/>
            </a:endParaRPr>
          </a:p>
          <a:p>
            <a:pPr marL="342900" indent="-342900">
              <a:buFont typeface="Wingdings" panose="05000000000000000000" pitchFamily="2" charset="2"/>
              <a:buChar char="Ø"/>
            </a:pPr>
            <a:endParaRPr lang="en-CA" sz="1700" dirty="0" smtClean="0">
              <a:solidFill>
                <a:srgbClr val="000000"/>
              </a:solidFill>
              <a:latin typeface="Calibri" panose="020F0502020204030204" pitchFamily="34" charset="0"/>
              <a:cs typeface="Simplified Arabic" panose="02020603050405020304" pitchFamily="18" charset="-78"/>
            </a:endParaRPr>
          </a:p>
          <a:p>
            <a:pPr marL="285750" indent="-285750">
              <a:buFont typeface="Wingdings" panose="05000000000000000000" pitchFamily="2" charset="2"/>
              <a:buChar char="Ø"/>
            </a:pPr>
            <a:endParaRPr lang="en-US" sz="1700" dirty="0">
              <a:solidFill>
                <a:srgbClr val="000000"/>
              </a:solidFill>
              <a:latin typeface="Calibri" panose="020F0502020204030204" pitchFamily="34" charset="0"/>
            </a:endParaRPr>
          </a:p>
          <a:p>
            <a:pPr marL="285750" indent="-285750">
              <a:buFont typeface="Wingdings" panose="05000000000000000000" pitchFamily="2" charset="2"/>
              <a:buChar char="Ø"/>
            </a:pPr>
            <a:endParaRPr lang="en-CA" sz="1700" dirty="0" smtClean="0">
              <a:solidFill>
                <a:srgbClr val="000000"/>
              </a:solidFill>
              <a:latin typeface="Calibri" panose="020F0502020204030204" pitchFamily="34" charset="0"/>
              <a:cs typeface="Simplified Arabic" panose="02020603050405020304" pitchFamily="18" charset="-78"/>
            </a:endParaRPr>
          </a:p>
          <a:p>
            <a:pPr marL="285750" indent="-285750">
              <a:buFont typeface="Arial" panose="020B0604020202020204" pitchFamily="34" charset="0"/>
              <a:buChar char="•"/>
            </a:pPr>
            <a:endParaRPr lang="en-US" sz="1700" dirty="0">
              <a:solidFill>
                <a:srgbClr val="000000"/>
              </a:solidFill>
              <a:latin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263553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latin typeface="Calibri" panose="020F0502020204030204" pitchFamily="34" charset="0"/>
              </a:rPr>
              <a:t>Funding  level </a:t>
            </a:r>
            <a:r>
              <a:rPr lang="en-US" dirty="0" smtClean="0">
                <a:latin typeface="Calibri" panose="020F0502020204030204" pitchFamily="34" charset="0"/>
              </a:rPr>
              <a:t>under the 10-Year Grant</a:t>
            </a:r>
            <a:r>
              <a:rPr lang="en-US" dirty="0">
                <a:latin typeface="Calibri" panose="020F0502020204030204" pitchFamily="34" charset="0"/>
              </a:rPr>
              <a:t/>
            </a:r>
            <a:br>
              <a:rPr lang="en-US" dirty="0">
                <a:latin typeface="Calibri" panose="020F0502020204030204" pitchFamily="34" charset="0"/>
              </a:rPr>
            </a:br>
            <a:endParaRPr lang="en-CA" dirty="0"/>
          </a:p>
        </p:txBody>
      </p:sp>
      <p:sp>
        <p:nvSpPr>
          <p:cNvPr id="3" name="Content Placeholder 2"/>
          <p:cNvSpPr>
            <a:spLocks noGrp="1"/>
          </p:cNvSpPr>
          <p:nvPr>
            <p:ph idx="1"/>
          </p:nvPr>
        </p:nvSpPr>
        <p:spPr>
          <a:xfrm>
            <a:off x="368300" y="1308100"/>
            <a:ext cx="8013700" cy="5008563"/>
          </a:xfrm>
        </p:spPr>
        <p:txBody>
          <a:bodyPr/>
          <a:lstStyle/>
          <a:p>
            <a:pPr marL="342900" lvl="1" indent="-342900">
              <a:lnSpc>
                <a:spcPct val="90000"/>
              </a:lnSpc>
              <a:spcAft>
                <a:spcPct val="37000"/>
              </a:spcAft>
              <a:buFont typeface="Wingdings" panose="05000000000000000000" pitchFamily="2" charset="2"/>
              <a:buChar char="Ø"/>
            </a:pPr>
            <a:r>
              <a:rPr lang="en-US" sz="1800" kern="1200" dirty="0">
                <a:latin typeface="Calibri" panose="020F0502020204030204" pitchFamily="34" charset="0"/>
                <a:ea typeface="+mn-ea"/>
                <a:cs typeface="+mn-cs"/>
              </a:rPr>
              <a:t>A guiding principle for the grant is that no First Nations should lose funding as part of the switch to the grant. </a:t>
            </a:r>
            <a:endParaRPr lang="en-CA" sz="1800" kern="1200" dirty="0">
              <a:latin typeface="Calibri" panose="020F0502020204030204" pitchFamily="34" charset="0"/>
              <a:ea typeface="+mn-ea"/>
              <a:cs typeface="+mn-cs"/>
            </a:endParaRPr>
          </a:p>
          <a:p>
            <a:pPr marL="342900" lvl="1" indent="-342900">
              <a:lnSpc>
                <a:spcPct val="90000"/>
              </a:lnSpc>
              <a:spcAft>
                <a:spcPct val="37000"/>
              </a:spcAft>
              <a:buFont typeface="Wingdings" panose="05000000000000000000" pitchFamily="2" charset="2"/>
              <a:buChar char="Ø"/>
            </a:pPr>
            <a:r>
              <a:rPr lang="en-US" sz="1800" b="1" i="1" kern="1200" dirty="0" smtClean="0">
                <a:latin typeface="Calibri" panose="020F0502020204030204" pitchFamily="34" charset="0"/>
                <a:ea typeface="+mn-ea"/>
                <a:cs typeface="+mn-cs"/>
              </a:rPr>
              <a:t>First Nations moving to a 10-Year Grant April 2019 from Block </a:t>
            </a:r>
            <a:r>
              <a:rPr lang="en-US" sz="1800" b="1" i="1" kern="1200" dirty="0">
                <a:latin typeface="Calibri" panose="020F0502020204030204" pitchFamily="34" charset="0"/>
                <a:ea typeface="+mn-ea"/>
                <a:cs typeface="+mn-cs"/>
              </a:rPr>
              <a:t>F</a:t>
            </a:r>
            <a:r>
              <a:rPr lang="en-US" sz="1800" b="1" i="1" kern="1200" dirty="0" smtClean="0">
                <a:latin typeface="Calibri" panose="020F0502020204030204" pitchFamily="34" charset="0"/>
                <a:ea typeface="+mn-ea"/>
                <a:cs typeface="+mn-cs"/>
              </a:rPr>
              <a:t>unding </a:t>
            </a:r>
            <a:r>
              <a:rPr lang="en-US" sz="1800" kern="1200" dirty="0" smtClean="0">
                <a:latin typeface="Calibri" panose="020F0502020204030204" pitchFamily="34" charset="0"/>
                <a:ea typeface="+mn-ea"/>
                <a:cs typeface="+mn-cs"/>
              </a:rPr>
              <a:t>would have that funding escalator rolled into grant for the term of the grant agreement.</a:t>
            </a:r>
          </a:p>
          <a:p>
            <a:pPr marL="342900" lvl="1" indent="-342900">
              <a:lnSpc>
                <a:spcPct val="90000"/>
              </a:lnSpc>
              <a:spcAft>
                <a:spcPct val="37000"/>
              </a:spcAft>
              <a:buFont typeface="Wingdings" panose="05000000000000000000" pitchFamily="2" charset="2"/>
              <a:buChar char="Ø"/>
            </a:pPr>
            <a:r>
              <a:rPr lang="en-US" sz="1800" b="1" i="1" kern="1200" dirty="0" smtClean="0">
                <a:latin typeface="Calibri" panose="020F0502020204030204" pitchFamily="34" charset="0"/>
                <a:ea typeface="+mn-ea"/>
                <a:cs typeface="+mn-cs"/>
              </a:rPr>
              <a:t>First </a:t>
            </a:r>
            <a:r>
              <a:rPr lang="en-US" sz="1800" b="1" i="1" kern="1200" dirty="0">
                <a:latin typeface="Calibri" panose="020F0502020204030204" pitchFamily="34" charset="0"/>
                <a:ea typeface="+mn-ea"/>
                <a:cs typeface="+mn-cs"/>
              </a:rPr>
              <a:t>Nations moving to a 10-Year </a:t>
            </a:r>
            <a:r>
              <a:rPr lang="en-US" sz="1800" b="1" i="1" kern="1200" dirty="0" smtClean="0">
                <a:latin typeface="Calibri" panose="020F0502020204030204" pitchFamily="34" charset="0"/>
                <a:ea typeface="+mn-ea"/>
                <a:cs typeface="+mn-cs"/>
              </a:rPr>
              <a:t>Grant April 2019 </a:t>
            </a:r>
            <a:r>
              <a:rPr lang="en-US" sz="1800" b="1" i="1" kern="1200" dirty="0">
                <a:latin typeface="Calibri" panose="020F0502020204030204" pitchFamily="34" charset="0"/>
                <a:ea typeface="+mn-ea"/>
                <a:cs typeface="+mn-cs"/>
              </a:rPr>
              <a:t>from </a:t>
            </a:r>
            <a:r>
              <a:rPr lang="en-US" sz="1800" b="1" i="1" kern="1200" dirty="0" smtClean="0">
                <a:latin typeface="Calibri" panose="020F0502020204030204" pitchFamily="34" charset="0"/>
                <a:ea typeface="+mn-ea"/>
                <a:cs typeface="+mn-cs"/>
              </a:rPr>
              <a:t>Non-Block </a:t>
            </a:r>
            <a:r>
              <a:rPr lang="en-US" sz="1800" b="1" i="1" kern="1200" dirty="0">
                <a:latin typeface="Calibri" panose="020F0502020204030204" pitchFamily="34" charset="0"/>
                <a:ea typeface="+mn-ea"/>
                <a:cs typeface="+mn-cs"/>
              </a:rPr>
              <a:t>Funding </a:t>
            </a:r>
            <a:r>
              <a:rPr lang="en-US" sz="1800" kern="1200" dirty="0" smtClean="0">
                <a:latin typeface="Calibri" panose="020F0502020204030204" pitchFamily="34" charset="0"/>
                <a:ea typeface="+mn-ea"/>
                <a:cs typeface="+mn-cs"/>
              </a:rPr>
              <a:t>would have  annual calculation of their funding based on current methodologies for each program included in the grant . If calculations demonstrate a reduction in funding , the grant would be protected at 2018-19 funding levels.</a:t>
            </a:r>
          </a:p>
          <a:p>
            <a:pPr marL="731837" lvl="3" indent="-342900">
              <a:lnSpc>
                <a:spcPct val="90000"/>
              </a:lnSpc>
              <a:spcAft>
                <a:spcPct val="37000"/>
              </a:spcAft>
              <a:buFont typeface="Wingdings" panose="05000000000000000000" pitchFamily="2" charset="2"/>
              <a:buChar char="§"/>
            </a:pPr>
            <a:r>
              <a:rPr lang="en-US" sz="1400" kern="1200" dirty="0" smtClean="0">
                <a:latin typeface="Calibri" panose="020F0502020204030204" pitchFamily="34" charset="0"/>
                <a:ea typeface="+mn-ea"/>
                <a:cs typeface="+mn-cs"/>
              </a:rPr>
              <a:t>For </a:t>
            </a:r>
            <a:r>
              <a:rPr lang="en-US" sz="1400" kern="1200" dirty="0">
                <a:latin typeface="Calibri" panose="020F0502020204030204" pitchFamily="34" charset="0"/>
                <a:ea typeface="+mn-ea"/>
                <a:cs typeface="+mn-cs"/>
              </a:rPr>
              <a:t>First Nations currently receiving Elementary and Secondary Education funding above </a:t>
            </a:r>
            <a:r>
              <a:rPr lang="en-US" sz="1400" kern="1200" dirty="0" smtClean="0">
                <a:latin typeface="Calibri" panose="020F0502020204030204" pitchFamily="34" charset="0"/>
                <a:ea typeface="+mn-ea"/>
                <a:cs typeface="+mn-cs"/>
              </a:rPr>
              <a:t/>
            </a:r>
            <a:br>
              <a:rPr lang="en-US" sz="1400" kern="1200" dirty="0" smtClean="0">
                <a:latin typeface="Calibri" panose="020F0502020204030204" pitchFamily="34" charset="0"/>
                <a:ea typeface="+mn-ea"/>
                <a:cs typeface="+mn-cs"/>
              </a:rPr>
            </a:br>
            <a:r>
              <a:rPr lang="en-US" sz="1400" kern="1200" dirty="0" smtClean="0">
                <a:latin typeface="Calibri" panose="020F0502020204030204" pitchFamily="34" charset="0"/>
                <a:ea typeface="+mn-ea"/>
                <a:cs typeface="+mn-cs"/>
              </a:rPr>
              <a:t>levels </a:t>
            </a:r>
            <a:r>
              <a:rPr lang="en-US" sz="1400" kern="1200" dirty="0">
                <a:latin typeface="Calibri" panose="020F0502020204030204" pitchFamily="34" charset="0"/>
                <a:ea typeface="+mn-ea"/>
                <a:cs typeface="+mn-cs"/>
              </a:rPr>
              <a:t>generated by the 2019-20 formula, the department will protect 2017-18 funding levels </a:t>
            </a:r>
            <a:r>
              <a:rPr lang="en-US" sz="1400" kern="1200" dirty="0" smtClean="0">
                <a:latin typeface="Calibri" panose="020F0502020204030204" pitchFamily="34" charset="0"/>
                <a:ea typeface="+mn-ea"/>
                <a:cs typeface="+mn-cs"/>
              </a:rPr>
              <a:t/>
            </a:r>
            <a:br>
              <a:rPr lang="en-US" sz="1400" kern="1200" dirty="0" smtClean="0">
                <a:latin typeface="Calibri" panose="020F0502020204030204" pitchFamily="34" charset="0"/>
                <a:ea typeface="+mn-ea"/>
                <a:cs typeface="+mn-cs"/>
              </a:rPr>
            </a:br>
            <a:r>
              <a:rPr lang="en-US" sz="1400" kern="1200" dirty="0" smtClean="0">
                <a:latin typeface="Calibri" panose="020F0502020204030204" pitchFamily="34" charset="0"/>
                <a:ea typeface="+mn-ea"/>
                <a:cs typeface="+mn-cs"/>
              </a:rPr>
              <a:t>up </a:t>
            </a:r>
            <a:r>
              <a:rPr lang="en-US" sz="1400" kern="1200" dirty="0">
                <a:latin typeface="Calibri" panose="020F0502020204030204" pitchFamily="34" charset="0"/>
                <a:ea typeface="+mn-ea"/>
                <a:cs typeface="+mn-cs"/>
              </a:rPr>
              <a:t>to 2022-2023. The way forward for </a:t>
            </a:r>
            <a:r>
              <a:rPr lang="en-US" sz="1400" kern="1200" dirty="0" smtClean="0">
                <a:latin typeface="Calibri" panose="020F0502020204030204" pitchFamily="34" charset="0"/>
                <a:ea typeface="+mn-ea"/>
                <a:cs typeface="+mn-cs"/>
              </a:rPr>
              <a:t>following </a:t>
            </a:r>
            <a:r>
              <a:rPr lang="en-US" sz="1400" kern="1200" dirty="0">
                <a:latin typeface="Calibri" panose="020F0502020204030204" pitchFamily="34" charset="0"/>
                <a:ea typeface="+mn-ea"/>
                <a:cs typeface="+mn-cs"/>
              </a:rPr>
              <a:t>years will be established with First Nations partners.</a:t>
            </a:r>
            <a:endParaRPr lang="en-US" sz="1400" kern="1200" dirty="0" smtClean="0">
              <a:latin typeface="Calibri" panose="020F0502020204030204" pitchFamily="34" charset="0"/>
              <a:ea typeface="+mn-ea"/>
              <a:cs typeface="+mn-cs"/>
            </a:endParaRPr>
          </a:p>
          <a:p>
            <a:pPr marL="342900" lvl="1" indent="-342900">
              <a:lnSpc>
                <a:spcPct val="90000"/>
              </a:lnSpc>
              <a:spcAft>
                <a:spcPct val="37000"/>
              </a:spcAft>
              <a:buFont typeface="Wingdings" panose="05000000000000000000" pitchFamily="2" charset="2"/>
              <a:buChar char="Ø"/>
            </a:pPr>
            <a:r>
              <a:rPr lang="en-US" sz="1800" b="1" i="1" kern="1200" dirty="0">
                <a:latin typeface="Calibri" panose="020F0502020204030204" pitchFamily="34" charset="0"/>
              </a:rPr>
              <a:t>Any new investments </a:t>
            </a:r>
            <a:r>
              <a:rPr lang="en-US" sz="1800" kern="1200" dirty="0">
                <a:latin typeface="Calibri" panose="020F0502020204030204" pitchFamily="34" charset="0"/>
              </a:rPr>
              <a:t>or measures to support program sufficiency, such as announcements from Budget 2018, would support all First Nations regardless of funding mechanism. </a:t>
            </a:r>
          </a:p>
          <a:p>
            <a:pPr marL="342900" lvl="1" indent="-342900">
              <a:lnSpc>
                <a:spcPct val="90000"/>
              </a:lnSpc>
              <a:spcAft>
                <a:spcPct val="37000"/>
              </a:spcAft>
              <a:buFont typeface="Wingdings" panose="05000000000000000000" pitchFamily="2" charset="2"/>
              <a:buChar char="Ø"/>
            </a:pPr>
            <a:r>
              <a:rPr lang="en-US" sz="1800" kern="1200" dirty="0">
                <a:latin typeface="Calibri" panose="020F0502020204030204" pitchFamily="34" charset="0"/>
              </a:rPr>
              <a:t>Any future adjustments to </a:t>
            </a:r>
            <a:r>
              <a:rPr lang="en-US" sz="1800" b="1" i="1" kern="1200" dirty="0">
                <a:latin typeface="Calibri" panose="020F0502020204030204" pitchFamily="34" charset="0"/>
              </a:rPr>
              <a:t>program funding escalators </a:t>
            </a:r>
            <a:r>
              <a:rPr lang="en-US" sz="1800" kern="1200" dirty="0">
                <a:latin typeface="Calibri" panose="020F0502020204030204" pitchFamily="34" charset="0"/>
              </a:rPr>
              <a:t>will also be carried over into 10-Year Grants as they occur. </a:t>
            </a:r>
          </a:p>
          <a:p>
            <a:pPr marL="342900" lvl="1" indent="-342900">
              <a:lnSpc>
                <a:spcPct val="90000"/>
              </a:lnSpc>
              <a:spcAft>
                <a:spcPct val="37000"/>
              </a:spcAft>
              <a:buFont typeface="Wingdings" panose="05000000000000000000" pitchFamily="2" charset="2"/>
              <a:buChar char="Ø"/>
            </a:pPr>
            <a:endParaRPr lang="en-US" sz="1800" kern="1200" dirty="0" smtClean="0">
              <a:latin typeface="Calibri" panose="020F0502020204030204" pitchFamily="34" charset="0"/>
              <a:ea typeface="+mn-ea"/>
              <a:cs typeface="+mn-cs"/>
            </a:endParaRP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7</a:t>
            </a:fld>
            <a:endParaRPr lang="en-CA" dirty="0"/>
          </a:p>
        </p:txBody>
      </p:sp>
    </p:spTree>
    <p:extLst>
      <p:ext uri="{BB962C8B-B14F-4D97-AF65-F5344CB8AC3E}">
        <p14:creationId xmlns:p14="http://schemas.microsoft.com/office/powerpoint/2010/main" val="390378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1845"/>
            <a:ext cx="7848600" cy="304800"/>
          </a:xfrm>
        </p:spPr>
        <p:txBody>
          <a:bodyPr/>
          <a:lstStyle/>
          <a:p>
            <a:r>
              <a:rPr lang="en-US" dirty="0" smtClean="0">
                <a:latin typeface="Calibri" panose="020F0502020204030204" pitchFamily="34" charset="0"/>
              </a:rPr>
              <a:t>Reduced Reporting to ISC</a:t>
            </a:r>
            <a:endParaRPr lang="en-US" dirty="0">
              <a:solidFill>
                <a:srgbClr val="FF0000"/>
              </a:solidFill>
              <a:latin typeface="Calibri" panose="020F0502020204030204" pitchFamily="34" charset="0"/>
            </a:endParaRPr>
          </a:p>
        </p:txBody>
      </p:sp>
      <p:sp>
        <p:nvSpPr>
          <p:cNvPr id="3" name="Content Placeholder 2"/>
          <p:cNvSpPr>
            <a:spLocks noGrp="1"/>
          </p:cNvSpPr>
          <p:nvPr>
            <p:ph idx="1"/>
          </p:nvPr>
        </p:nvSpPr>
        <p:spPr>
          <a:xfrm>
            <a:off x="304800" y="990600"/>
            <a:ext cx="2760565" cy="5326063"/>
          </a:xfrm>
        </p:spPr>
        <p:txBody>
          <a:bodyPr/>
          <a:lstStyle/>
          <a:p>
            <a:pPr>
              <a:lnSpc>
                <a:spcPct val="90000"/>
              </a:lnSpc>
              <a:buFont typeface="Wingdings" panose="05000000000000000000" pitchFamily="2" charset="2"/>
              <a:buChar char="Ø"/>
            </a:pPr>
            <a:r>
              <a:rPr lang="en-US" sz="1600" b="1" i="1" dirty="0">
                <a:latin typeface="Calibri" panose="020F0502020204030204" pitchFamily="34" charset="0"/>
              </a:rPr>
              <a:t>Reduced administrative burden </a:t>
            </a:r>
            <a:r>
              <a:rPr lang="en-US" sz="1600" dirty="0">
                <a:latin typeface="Calibri" panose="020F0502020204030204" pitchFamily="34" charset="0"/>
              </a:rPr>
              <a:t>- 90% reduction in required data elements to focus accountability to First Nation </a:t>
            </a:r>
            <a:r>
              <a:rPr lang="en-US" sz="1600" dirty="0" smtClean="0">
                <a:latin typeface="Calibri" panose="020F0502020204030204" pitchFamily="34" charset="0"/>
              </a:rPr>
              <a:t>citizens</a:t>
            </a:r>
            <a:endParaRPr lang="en-US" sz="1600" kern="1200" dirty="0" smtClean="0">
              <a:latin typeface="Calibri" panose="020F0502020204030204" pitchFamily="34" charset="0"/>
            </a:endParaRPr>
          </a:p>
          <a:p>
            <a:pPr lvl="0">
              <a:lnSpc>
                <a:spcPct val="90000"/>
              </a:lnSpc>
              <a:buFont typeface="Wingdings" panose="05000000000000000000" pitchFamily="2" charset="2"/>
              <a:buChar char="Ø"/>
            </a:pPr>
            <a:r>
              <a:rPr lang="en-US" sz="1600" kern="1200" dirty="0" smtClean="0">
                <a:latin typeface="Calibri" panose="020F0502020204030204" pitchFamily="34" charset="0"/>
              </a:rPr>
              <a:t>The 10-Year Grant prioritizes accountability to First Nation Citizens including:</a:t>
            </a:r>
          </a:p>
          <a:p>
            <a:pPr lvl="1">
              <a:lnSpc>
                <a:spcPct val="90000"/>
              </a:lnSpc>
              <a:spcAft>
                <a:spcPct val="37000"/>
              </a:spcAft>
            </a:pPr>
            <a:r>
              <a:rPr lang="en-US" sz="1400" kern="1200" dirty="0" smtClean="0">
                <a:latin typeface="Calibri" panose="020F0502020204030204" pitchFamily="34" charset="0"/>
                <a:ea typeface="+mn-ea"/>
                <a:cs typeface="+mn-cs"/>
              </a:rPr>
              <a:t>Annual reports and annual audited </a:t>
            </a:r>
            <a:r>
              <a:rPr lang="en-US" sz="1400" kern="1200" dirty="0">
                <a:latin typeface="Calibri" panose="020F0502020204030204" pitchFamily="34" charset="0"/>
                <a:ea typeface="+mn-ea"/>
                <a:cs typeface="+mn-cs"/>
              </a:rPr>
              <a:t>financial </a:t>
            </a:r>
            <a:r>
              <a:rPr lang="en-US" sz="1400" kern="1200" dirty="0" smtClean="0">
                <a:latin typeface="Calibri" panose="020F0502020204030204" pitchFamily="34" charset="0"/>
                <a:ea typeface="+mn-ea"/>
                <a:cs typeface="+mn-cs"/>
              </a:rPr>
              <a:t>statements</a:t>
            </a:r>
            <a:r>
              <a:rPr lang="en-US" sz="1400" kern="1200" dirty="0" smtClean="0">
                <a:latin typeface="Calibri" panose="020F0502020204030204" pitchFamily="34" charset="0"/>
              </a:rPr>
              <a:t/>
            </a:r>
            <a:br>
              <a:rPr lang="en-US" sz="1400" kern="1200" dirty="0" smtClean="0">
                <a:latin typeface="Calibri" panose="020F0502020204030204" pitchFamily="34" charset="0"/>
              </a:rPr>
            </a:br>
            <a:r>
              <a:rPr lang="en-US" sz="1400" kern="1200" dirty="0" smtClean="0">
                <a:latin typeface="Calibri" panose="020F0502020204030204" pitchFamily="34" charset="0"/>
              </a:rPr>
              <a:t>(pursuant to financial administration law/bylaw)</a:t>
            </a:r>
          </a:p>
          <a:p>
            <a:pPr lvl="1">
              <a:lnSpc>
                <a:spcPct val="90000"/>
              </a:lnSpc>
              <a:spcAft>
                <a:spcPct val="37000"/>
              </a:spcAft>
            </a:pPr>
            <a:r>
              <a:rPr lang="en-US" sz="1400" kern="1200" dirty="0" smtClean="0">
                <a:latin typeface="Calibri" panose="020F0502020204030204" pitchFamily="34" charset="0"/>
                <a:ea typeface="+mn-ea"/>
                <a:cs typeface="+mn-cs"/>
              </a:rPr>
              <a:t>strategic and financial planning</a:t>
            </a:r>
            <a:endParaRPr lang="en-US" sz="1400" kern="1200" dirty="0">
              <a:latin typeface="Calibri" panose="020F0502020204030204" pitchFamily="34" charset="0"/>
              <a:ea typeface="+mn-ea"/>
              <a:cs typeface="+mn-cs"/>
            </a:endParaRPr>
          </a:p>
          <a:p>
            <a:pPr lvl="0">
              <a:lnSpc>
                <a:spcPct val="90000"/>
              </a:lnSpc>
            </a:pPr>
            <a:r>
              <a:rPr lang="en-US" sz="1600" kern="1200" dirty="0" smtClean="0">
                <a:latin typeface="Calibri" panose="020F0502020204030204" pitchFamily="34" charset="0"/>
              </a:rPr>
              <a:t>Copies </a:t>
            </a:r>
            <a:r>
              <a:rPr lang="en-US" sz="1600" kern="1200" dirty="0">
                <a:latin typeface="Calibri" panose="020F0502020204030204" pitchFamily="34" charset="0"/>
              </a:rPr>
              <a:t>of the above </a:t>
            </a:r>
            <a:r>
              <a:rPr lang="en-US" sz="1600" kern="1200" dirty="0" smtClean="0">
                <a:latin typeface="Calibri" panose="020F0502020204030204" pitchFamily="34" charset="0"/>
              </a:rPr>
              <a:t>documents would be </a:t>
            </a:r>
            <a:r>
              <a:rPr lang="en-US" sz="1600" kern="1200" dirty="0">
                <a:latin typeface="Calibri" panose="020F0502020204030204" pitchFamily="34" charset="0"/>
              </a:rPr>
              <a:t>shared with the department as a principle of mutual accountability.</a:t>
            </a:r>
          </a:p>
          <a:p>
            <a:pPr lvl="0">
              <a:lnSpc>
                <a:spcPct val="90000"/>
              </a:lnSpc>
            </a:pPr>
            <a:r>
              <a:rPr lang="en-US" sz="1600" kern="1200" dirty="0" smtClean="0">
                <a:latin typeface="Calibri" panose="020F0502020204030204" pitchFamily="34" charset="0"/>
              </a:rPr>
              <a:t>Grant recipients will also be asked to provide data required to fulfil departmental reporting to Parliament.</a:t>
            </a:r>
            <a:endParaRPr lang="en-US" sz="1600" kern="1200" dirty="0">
              <a:latin typeface="Calibri" panose="020F0502020204030204" pitchFamily="34" charset="0"/>
            </a:endParaRP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8</a:t>
            </a:fld>
            <a:endParaRPr lang="en-CA" dirty="0"/>
          </a:p>
        </p:txBody>
      </p:sp>
      <p:sp>
        <p:nvSpPr>
          <p:cNvPr id="6" name="Title 1"/>
          <p:cNvSpPr txBox="1">
            <a:spLocks/>
          </p:cNvSpPr>
          <p:nvPr/>
        </p:nvSpPr>
        <p:spPr bwMode="auto">
          <a:xfrm>
            <a:off x="3505200" y="914400"/>
            <a:ext cx="5321833" cy="883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pPr algn="ctr"/>
            <a:r>
              <a:rPr lang="en-US" sz="2000" i="1" kern="0" dirty="0" smtClean="0">
                <a:latin typeface="Calibri" panose="020F0502020204030204" pitchFamily="34" charset="0"/>
              </a:rPr>
              <a:t>Minimum Reporting under the 10-Year Grant</a:t>
            </a:r>
            <a:endParaRPr lang="en-US" sz="2000" i="1" kern="0" dirty="0">
              <a:latin typeface="Calibri" panose="020F0502020204030204" pitchFamily="34" charset="0"/>
            </a:endParaRPr>
          </a:p>
        </p:txBody>
      </p:sp>
      <p:pic>
        <p:nvPicPr>
          <p:cNvPr id="5" name="Picture 2" descr="C:\Users\jetted\Contacts\Desktop\NFR WORK\bubbles jan 16 EN FI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0942" y="1371600"/>
            <a:ext cx="5574458" cy="419100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657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73" y="531845"/>
            <a:ext cx="7848600" cy="304800"/>
          </a:xfrm>
        </p:spPr>
        <p:txBody>
          <a:bodyPr/>
          <a:lstStyle/>
          <a:p>
            <a:r>
              <a:rPr lang="en-US" dirty="0">
                <a:latin typeface="Calibri" panose="020F0502020204030204" pitchFamily="34" charset="0"/>
              </a:rPr>
              <a:t>Supporting implementation of the 10-Year Grant</a:t>
            </a:r>
          </a:p>
        </p:txBody>
      </p:sp>
      <p:sp>
        <p:nvSpPr>
          <p:cNvPr id="3" name="Content Placeholder 2"/>
          <p:cNvSpPr>
            <a:spLocks noGrp="1"/>
          </p:cNvSpPr>
          <p:nvPr>
            <p:ph idx="1"/>
          </p:nvPr>
        </p:nvSpPr>
        <p:spPr>
          <a:xfrm>
            <a:off x="363634" y="1219200"/>
            <a:ext cx="8246965" cy="5249863"/>
          </a:xfrm>
        </p:spPr>
        <p:txBody>
          <a:bodyPr/>
          <a:lstStyle/>
          <a:p>
            <a:pPr marL="342900" lvl="1" indent="-342900">
              <a:lnSpc>
                <a:spcPct val="90000"/>
              </a:lnSpc>
              <a:spcAft>
                <a:spcPct val="37000"/>
              </a:spcAft>
              <a:buFont typeface="Wingdings" panose="05000000000000000000" pitchFamily="2" charset="2"/>
              <a:buChar char="Ø"/>
            </a:pPr>
            <a:r>
              <a:rPr lang="en-US" sz="1800" b="1" kern="1200" dirty="0">
                <a:latin typeface="Calibri" panose="020F0502020204030204" pitchFamily="34" charset="0"/>
                <a:ea typeface="+mn-ea"/>
                <a:cs typeface="+mn-cs"/>
              </a:rPr>
              <a:t>Strengthening mutual accountability and a nation-to-nation approach</a:t>
            </a:r>
          </a:p>
          <a:p>
            <a:pPr marL="534987" lvl="2" indent="-342900">
              <a:lnSpc>
                <a:spcPct val="90000"/>
              </a:lnSpc>
              <a:spcAft>
                <a:spcPct val="37000"/>
              </a:spcAft>
              <a:buFont typeface="Courier New" panose="02070309020205020404" pitchFamily="49" charset="0"/>
              <a:buChar char="o"/>
            </a:pPr>
            <a:r>
              <a:rPr lang="en-US" sz="1600" kern="1200" dirty="0">
                <a:latin typeface="Calibri" panose="020F0502020204030204" pitchFamily="34" charset="0"/>
                <a:ea typeface="+mn-ea"/>
                <a:cs typeface="+mn-cs"/>
              </a:rPr>
              <a:t>The shift from program delivery compliance to collaborative approaches under the 10-Year Grant will be supported by </a:t>
            </a:r>
            <a:r>
              <a:rPr lang="en-CA" sz="1600" kern="1200" dirty="0">
                <a:latin typeface="Calibri" panose="020F0502020204030204" pitchFamily="34" charset="0"/>
                <a:ea typeface="+mn-ea"/>
                <a:cs typeface="+mn-cs"/>
              </a:rPr>
              <a:t>annual meetings between representatives of the Council and ISC regional officials. </a:t>
            </a:r>
            <a:endParaRPr lang="en-CA" sz="1600" kern="1200" dirty="0" smtClean="0">
              <a:latin typeface="Calibri" panose="020F0502020204030204" pitchFamily="34" charset="0"/>
              <a:ea typeface="+mn-ea"/>
              <a:cs typeface="+mn-cs"/>
            </a:endParaRPr>
          </a:p>
          <a:p>
            <a:pPr marL="534987" lvl="2" indent="-342900">
              <a:lnSpc>
                <a:spcPct val="90000"/>
              </a:lnSpc>
              <a:spcAft>
                <a:spcPct val="37000"/>
              </a:spcAft>
              <a:buFont typeface="Courier New" panose="02070309020205020404" pitchFamily="49" charset="0"/>
              <a:buChar char="o"/>
            </a:pPr>
            <a:r>
              <a:rPr lang="en-CA" sz="1600" kern="1200" dirty="0" smtClean="0">
                <a:latin typeface="Calibri" panose="020F0502020204030204" pitchFamily="34" charset="0"/>
                <a:ea typeface="+mn-ea"/>
                <a:cs typeface="+mn-cs"/>
              </a:rPr>
              <a:t>During </a:t>
            </a:r>
            <a:r>
              <a:rPr lang="en-CA" sz="1600" kern="1200" dirty="0">
                <a:latin typeface="Calibri" panose="020F0502020204030204" pitchFamily="34" charset="0"/>
                <a:ea typeface="+mn-ea"/>
                <a:cs typeface="+mn-cs"/>
              </a:rPr>
              <a:t>these meetings</a:t>
            </a:r>
            <a:r>
              <a:rPr lang="en-US" sz="1600" kern="1200" dirty="0">
                <a:latin typeface="Calibri" panose="020F0502020204030204" pitchFamily="34" charset="0"/>
                <a:ea typeface="+mn-ea"/>
                <a:cs typeface="+mn-cs"/>
              </a:rPr>
              <a:t> First Nations will have the opportunity </a:t>
            </a:r>
            <a:r>
              <a:rPr lang="en-CA" sz="1600" kern="1200" dirty="0">
                <a:latin typeface="Calibri" panose="020F0502020204030204" pitchFamily="34" charset="0"/>
                <a:ea typeface="+mn-ea"/>
                <a:cs typeface="+mn-cs"/>
              </a:rPr>
              <a:t>to discuss the implementation of the 10-Year Grant and the overall functioning of the fiscal relationship.  </a:t>
            </a:r>
          </a:p>
          <a:p>
            <a:pPr marL="534987" lvl="2" indent="-342900">
              <a:lnSpc>
                <a:spcPct val="90000"/>
              </a:lnSpc>
              <a:spcAft>
                <a:spcPct val="37000"/>
              </a:spcAft>
              <a:buFont typeface="Courier New" panose="02070309020205020404" pitchFamily="49" charset="0"/>
              <a:buChar char="o"/>
            </a:pPr>
            <a:r>
              <a:rPr lang="en-CA" sz="1600" kern="1200" dirty="0">
                <a:latin typeface="Calibri" panose="020F0502020204030204" pitchFamily="34" charset="0"/>
                <a:ea typeface="+mn-ea"/>
                <a:cs typeface="+mn-cs"/>
              </a:rPr>
              <a:t>These meetings can include collaborative discussions on how to support First Nations in continuing to meet eligibility criteria for the 10 Year Grant and in achieving their goals and priorities set out in First Nations planning.</a:t>
            </a:r>
          </a:p>
          <a:p>
            <a:pPr marL="385763" lvl="4" indent="0">
              <a:spcAft>
                <a:spcPts val="600"/>
              </a:spcAft>
              <a:buNone/>
            </a:pPr>
            <a:endParaRPr lang="en-CA" sz="1600" dirty="0" smtClean="0">
              <a:solidFill>
                <a:srgbClr val="000000"/>
              </a:solidFill>
              <a:latin typeface="Calibri" panose="020F0502020204030204" pitchFamily="34" charset="0"/>
            </a:endParaRP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9</a:t>
            </a:fld>
            <a:endParaRPr lang="en-CA" dirty="0"/>
          </a:p>
        </p:txBody>
      </p:sp>
    </p:spTree>
    <p:extLst>
      <p:ext uri="{BB962C8B-B14F-4D97-AF65-F5344CB8AC3E}">
        <p14:creationId xmlns:p14="http://schemas.microsoft.com/office/powerpoint/2010/main" val="38920584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33053</TotalTime>
  <Words>1424</Words>
  <Application>Microsoft Office PowerPoint</Application>
  <PresentationFormat>On-screen Show (4:3)</PresentationFormat>
  <Paragraphs>203</Paragraphs>
  <Slides>12</Slides>
  <Notes>12</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Standard_white</vt:lpstr>
      <vt:lpstr>Custom Design</vt:lpstr>
      <vt:lpstr>Office Theme</vt:lpstr>
      <vt:lpstr>PowerPoint Presentation</vt:lpstr>
      <vt:lpstr>Purpose</vt:lpstr>
      <vt:lpstr>New Fiscal Relationship with First Nations: journey so far</vt:lpstr>
      <vt:lpstr>Key benefits of the 10-Year Grant</vt:lpstr>
      <vt:lpstr>PowerPoint Presentation</vt:lpstr>
      <vt:lpstr>What goes in the 10-Year Grant?  </vt:lpstr>
      <vt:lpstr>Funding  level under the 10-Year Grant </vt:lpstr>
      <vt:lpstr>Reduced Reporting to ISC</vt:lpstr>
      <vt:lpstr>Supporting implementation of the 10-Year Grant</vt:lpstr>
      <vt:lpstr>Next Steps – Eligible First Nations</vt:lpstr>
      <vt:lpstr>Next Steps – First Nations working towards eligbility criteria</vt:lpstr>
      <vt:lpstr>Summary of Roles and Responsibilities </vt:lpstr>
    </vt:vector>
  </TitlesOfParts>
  <Manager>Ray Luoma</Manager>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Marilyn Joseph</cp:lastModifiedBy>
  <cp:revision>1009</cp:revision>
  <cp:lastPrinted>2019-01-16T22:39:23Z</cp:lastPrinted>
  <dcterms:created xsi:type="dcterms:W3CDTF">2007-03-13T16:30:24Z</dcterms:created>
  <dcterms:modified xsi:type="dcterms:W3CDTF">2019-02-05T19:01:55Z</dcterms:modified>
</cp:coreProperties>
</file>